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Epilogue" panose="020B0604020202020204" charset="0"/>
      <p:regular r:id="rId13"/>
    </p:embeddedFont>
    <p:embeddedFont>
      <p:font typeface="Fraunces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00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97104"/>
            <a:ext cx="6834545"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Super Store Sales Dashboard</a:t>
            </a:r>
            <a:endParaRPr lang="en-US" sz="3900" dirty="0"/>
          </a:p>
        </p:txBody>
      </p:sp>
      <p:sp>
        <p:nvSpPr>
          <p:cNvPr id="4" name="Text 1"/>
          <p:cNvSpPr/>
          <p:nvPr/>
        </p:nvSpPr>
        <p:spPr>
          <a:xfrm>
            <a:off x="793790" y="4414838"/>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Comprehensive KPI &amp; Chart Analysis for Strategic Decision Making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75109"/>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Key Success Metrics: Monitoring &amp; Execution Framework</a:t>
            </a:r>
            <a:endParaRPr lang="en-US" sz="3900" dirty="0"/>
          </a:p>
        </p:txBody>
      </p:sp>
      <p:sp>
        <p:nvSpPr>
          <p:cNvPr id="3" name="Text 1"/>
          <p:cNvSpPr/>
          <p:nvPr/>
        </p:nvSpPr>
        <p:spPr>
          <a:xfrm>
            <a:off x="793790" y="2591514"/>
            <a:ext cx="6279356" cy="1270159"/>
          </a:xfrm>
          <a:prstGeom prst="rect">
            <a:avLst/>
          </a:prstGeom>
          <a:noFill/>
          <a:ln/>
        </p:spPr>
        <p:txBody>
          <a:bodyPr wrap="square" lIns="0" tIns="0" rIns="0" bIns="0" rtlCol="0" anchor="t"/>
          <a:lstStyle/>
          <a:p>
            <a:pPr marL="0" indent="0" algn="l">
              <a:lnSpc>
                <a:spcPts val="2500"/>
              </a:lnSpc>
              <a:buNone/>
            </a:pPr>
            <a:r>
              <a:rPr lang="en-US" sz="1550" b="1" dirty="0">
                <a:solidFill>
                  <a:srgbClr val="8C98CA"/>
                </a:solidFill>
                <a:latin typeface="Epilogue" pitchFamily="34" charset="0"/>
                <a:ea typeface="Epilogue" pitchFamily="34" charset="-122"/>
                <a:cs typeface="Epilogue" pitchFamily="34" charset="-120"/>
              </a:rPr>
              <a:t>Primary Success Metric:</a:t>
            </a:r>
            <a:r>
              <a:rPr lang="en-US" sz="1550" dirty="0">
                <a:solidFill>
                  <a:srgbClr val="EBECEF"/>
                </a:solidFill>
                <a:latin typeface="Epilogue" pitchFamily="34" charset="0"/>
                <a:ea typeface="Epilogue" pitchFamily="34" charset="-122"/>
                <a:cs typeface="Epilogue" pitchFamily="34" charset="-120"/>
              </a:rPr>
              <a:t> Replicate West region's 41% performance model in Central and South regions while maintaining our healthy 10.9% profit margin across all product categories.</a:t>
            </a:r>
            <a:endParaRPr lang="en-US" sz="1550" dirty="0"/>
          </a:p>
        </p:txBody>
      </p:sp>
      <p:sp>
        <p:nvSpPr>
          <p:cNvPr id="4" name="Text 2"/>
          <p:cNvSpPr/>
          <p:nvPr/>
        </p:nvSpPr>
        <p:spPr>
          <a:xfrm>
            <a:off x="793790" y="4040267"/>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Monthly KPI Monitoring Priorities:</a:t>
            </a:r>
            <a:endParaRPr lang="en-US" sz="1550" dirty="0"/>
          </a:p>
        </p:txBody>
      </p:sp>
      <p:sp>
        <p:nvSpPr>
          <p:cNvPr id="5" name="Text 3"/>
          <p:cNvSpPr/>
          <p:nvPr/>
        </p:nvSpPr>
        <p:spPr>
          <a:xfrm>
            <a:off x="793790" y="4536400"/>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Regional Performance Tracking:</a:t>
            </a:r>
            <a:r>
              <a:rPr lang="en-US" sz="1550" dirty="0">
                <a:solidFill>
                  <a:srgbClr val="EBECEF"/>
                </a:solidFill>
                <a:latin typeface="Epilogue" pitchFamily="34" charset="0"/>
                <a:ea typeface="Epilogue" pitchFamily="34" charset="-122"/>
                <a:cs typeface="Epilogue" pitchFamily="34" charset="-120"/>
              </a:rPr>
              <a:t> Monitor West vs. other regions monthly to identify replication opportunities</a:t>
            </a:r>
            <a:endParaRPr lang="en-US" sz="1550" dirty="0"/>
          </a:p>
        </p:txBody>
      </p:sp>
      <p:sp>
        <p:nvSpPr>
          <p:cNvPr id="6" name="Text 4"/>
          <p:cNvSpPr/>
          <p:nvPr/>
        </p:nvSpPr>
        <p:spPr>
          <a:xfrm>
            <a:off x="793790" y="524089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Profit Margin Maintenance:</a:t>
            </a:r>
            <a:r>
              <a:rPr lang="en-US" sz="1550" dirty="0">
                <a:solidFill>
                  <a:srgbClr val="EBECEF"/>
                </a:solidFill>
                <a:latin typeface="Epilogue" pitchFamily="34" charset="0"/>
                <a:ea typeface="Epilogue" pitchFamily="34" charset="-122"/>
                <a:cs typeface="Epilogue" pitchFamily="34" charset="-120"/>
              </a:rPr>
              <a:t> Ensure 10.9% margin consistency across all product categories during expansion</a:t>
            </a:r>
            <a:endParaRPr lang="en-US" sz="1550" dirty="0"/>
          </a:p>
        </p:txBody>
      </p:sp>
      <p:sp>
        <p:nvSpPr>
          <p:cNvPr id="7" name="Text 5"/>
          <p:cNvSpPr/>
          <p:nvPr/>
        </p:nvSpPr>
        <p:spPr>
          <a:xfrm>
            <a:off x="793790" y="594538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Payment Mix Evolution:</a:t>
            </a:r>
            <a:r>
              <a:rPr lang="en-US" sz="1550" dirty="0">
                <a:solidFill>
                  <a:srgbClr val="EBECEF"/>
                </a:solidFill>
                <a:latin typeface="Epilogue" pitchFamily="34" charset="0"/>
                <a:ea typeface="Epilogue" pitchFamily="34" charset="-122"/>
                <a:cs typeface="Epilogue" pitchFamily="34" charset="-120"/>
              </a:rPr>
              <a:t> Track digital payment adoption rates and COD reduction progress</a:t>
            </a:r>
            <a:endParaRPr lang="en-US" sz="1550" dirty="0"/>
          </a:p>
        </p:txBody>
      </p:sp>
      <p:sp>
        <p:nvSpPr>
          <p:cNvPr id="8" name="Text 6"/>
          <p:cNvSpPr/>
          <p:nvPr/>
        </p:nvSpPr>
        <p:spPr>
          <a:xfrm>
            <a:off x="793790" y="664987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Seasonal Revenue Patterns:</a:t>
            </a:r>
            <a:r>
              <a:rPr lang="en-US" sz="1550" dirty="0">
                <a:solidFill>
                  <a:srgbClr val="EBECEF"/>
                </a:solidFill>
                <a:latin typeface="Epilogue" pitchFamily="34" charset="0"/>
                <a:ea typeface="Epilogue" pitchFamily="34" charset="-122"/>
                <a:cs typeface="Epilogue" pitchFamily="34" charset="-120"/>
              </a:rPr>
              <a:t> Prepare for Q4 surge while planning for post-holiday Q1 performance</a:t>
            </a:r>
            <a:endParaRPr lang="en-US" sz="1550" dirty="0"/>
          </a:p>
        </p:txBody>
      </p:sp>
      <p:sp>
        <p:nvSpPr>
          <p:cNvPr id="9" name="Text 7"/>
          <p:cNvSpPr/>
          <p:nvPr/>
        </p:nvSpPr>
        <p:spPr>
          <a:xfrm>
            <a:off x="7564874" y="2591514"/>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Growth Momentum Indicators:</a:t>
            </a:r>
            <a:endParaRPr lang="en-US" sz="1550" dirty="0"/>
          </a:p>
        </p:txBody>
      </p:sp>
      <p:sp>
        <p:nvSpPr>
          <p:cNvPr id="10" name="Text 8"/>
          <p:cNvSpPr/>
          <p:nvPr/>
        </p:nvSpPr>
        <p:spPr>
          <a:xfrm>
            <a:off x="7564874" y="308764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Build on 2020's consistent YoY growth trajectory</a:t>
            </a:r>
            <a:endParaRPr lang="en-US" sz="1550" dirty="0"/>
          </a:p>
        </p:txBody>
      </p:sp>
      <p:sp>
        <p:nvSpPr>
          <p:cNvPr id="11" name="Text 9"/>
          <p:cNvSpPr/>
          <p:nvPr/>
        </p:nvSpPr>
        <p:spPr>
          <a:xfrm>
            <a:off x="7564874" y="347460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Expand home office segment beyond current 19% share</a:t>
            </a:r>
            <a:endParaRPr lang="en-US" sz="1550" dirty="0"/>
          </a:p>
        </p:txBody>
      </p:sp>
      <p:sp>
        <p:nvSpPr>
          <p:cNvPr id="12" name="Text 10"/>
          <p:cNvSpPr/>
          <p:nvPr/>
        </p:nvSpPr>
        <p:spPr>
          <a:xfrm>
            <a:off x="7564874" y="386155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Increase corporate segment penetration from 32%</a:t>
            </a:r>
            <a:endParaRPr lang="en-US" sz="1550" dirty="0"/>
          </a:p>
        </p:txBody>
      </p:sp>
      <p:sp>
        <p:nvSpPr>
          <p:cNvPr id="13" name="Text 11"/>
          <p:cNvSpPr/>
          <p:nvPr/>
        </p:nvSpPr>
        <p:spPr>
          <a:xfrm>
            <a:off x="7564874" y="424850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Optimize shipping cost structure while maintaining service quality</a:t>
            </a:r>
            <a:endParaRPr lang="en-US" sz="1550" dirty="0"/>
          </a:p>
        </p:txBody>
      </p:sp>
      <p:sp>
        <p:nvSpPr>
          <p:cNvPr id="14" name="Text 12"/>
          <p:cNvSpPr/>
          <p:nvPr/>
        </p:nvSpPr>
        <p:spPr>
          <a:xfrm>
            <a:off x="7564874" y="5062180"/>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Success will be measured by our ability to scale the West region model while preserving profitability and operational efficiency across our expanding market presence.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0637" y="388144"/>
            <a:ext cx="8015526" cy="881539"/>
          </a:xfrm>
          <a:prstGeom prst="rect">
            <a:avLst/>
          </a:prstGeom>
          <a:noFill/>
          <a:ln/>
        </p:spPr>
        <p:txBody>
          <a:bodyPr wrap="square" lIns="0" tIns="0" rIns="0" bIns="0" rtlCol="0" anchor="t"/>
          <a:lstStyle/>
          <a:p>
            <a:pPr marL="0" indent="0" algn="l">
              <a:lnSpc>
                <a:spcPts val="3450"/>
              </a:lnSpc>
              <a:buNone/>
            </a:pPr>
            <a:r>
              <a:rPr lang="en-US" sz="2750" dirty="0">
                <a:solidFill>
                  <a:srgbClr val="FFFFFF"/>
                </a:solidFill>
                <a:latin typeface="Fraunces Medium" pitchFamily="34" charset="0"/>
                <a:ea typeface="Fraunces Medium" pitchFamily="34" charset="-122"/>
                <a:cs typeface="Fraunces Medium" pitchFamily="34" charset="-120"/>
              </a:rPr>
              <a:t>Executive Summary: Strong Financial Foundation</a:t>
            </a:r>
            <a:endParaRPr lang="en-US" sz="2750" dirty="0"/>
          </a:p>
        </p:txBody>
      </p:sp>
      <p:sp>
        <p:nvSpPr>
          <p:cNvPr id="4" name="Text 1"/>
          <p:cNvSpPr/>
          <p:nvPr/>
        </p:nvSpPr>
        <p:spPr>
          <a:xfrm>
            <a:off x="6050637" y="1710333"/>
            <a:ext cx="3835718" cy="465415"/>
          </a:xfrm>
          <a:prstGeom prst="rect">
            <a:avLst/>
          </a:prstGeom>
          <a:noFill/>
          <a:ln/>
        </p:spPr>
        <p:txBody>
          <a:bodyPr wrap="none" lIns="0" tIns="0" rIns="0" bIns="0" rtlCol="0" anchor="t"/>
          <a:lstStyle/>
          <a:p>
            <a:pPr marL="0" indent="0" algn="ctr">
              <a:lnSpc>
                <a:spcPts val="3650"/>
              </a:lnSpc>
              <a:buNone/>
            </a:pPr>
            <a:r>
              <a:rPr lang="en-US" sz="3650" dirty="0">
                <a:solidFill>
                  <a:srgbClr val="EBECEF"/>
                </a:solidFill>
                <a:latin typeface="Fraunces Medium" pitchFamily="34" charset="0"/>
                <a:ea typeface="Fraunces Medium" pitchFamily="34" charset="-122"/>
                <a:cs typeface="Fraunces Medium" pitchFamily="34" charset="-120"/>
              </a:rPr>
              <a:t>$1.6M</a:t>
            </a:r>
            <a:endParaRPr lang="en-US" sz="3650" dirty="0"/>
          </a:p>
        </p:txBody>
      </p:sp>
      <p:sp>
        <p:nvSpPr>
          <p:cNvPr id="5" name="Text 2"/>
          <p:cNvSpPr/>
          <p:nvPr/>
        </p:nvSpPr>
        <p:spPr>
          <a:xfrm>
            <a:off x="7086838" y="2351961"/>
            <a:ext cx="1763316" cy="220385"/>
          </a:xfrm>
          <a:prstGeom prst="rect">
            <a:avLst/>
          </a:prstGeom>
          <a:noFill/>
          <a:ln/>
        </p:spPr>
        <p:txBody>
          <a:bodyPr wrap="none" lIns="0" tIns="0" rIns="0" bIns="0" rtlCol="0" anchor="t"/>
          <a:lstStyle/>
          <a:p>
            <a:pPr marL="0" indent="0" algn="ctr">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Total Revenue</a:t>
            </a:r>
            <a:endParaRPr lang="en-US" sz="1350" dirty="0"/>
          </a:p>
        </p:txBody>
      </p:sp>
      <p:sp>
        <p:nvSpPr>
          <p:cNvPr id="6" name="Text 3"/>
          <p:cNvSpPr/>
          <p:nvPr/>
        </p:nvSpPr>
        <p:spPr>
          <a:xfrm>
            <a:off x="6050637" y="2713315"/>
            <a:ext cx="3835718" cy="225743"/>
          </a:xfrm>
          <a:prstGeom prst="rect">
            <a:avLst/>
          </a:prstGeom>
          <a:noFill/>
          <a:ln/>
        </p:spPr>
        <p:txBody>
          <a:bodyPr wrap="none" lIns="0" tIns="0" rIns="0" bIns="0" rtlCol="0" anchor="t"/>
          <a:lstStyle/>
          <a:p>
            <a:pPr marL="0" indent="0" algn="ctr">
              <a:lnSpc>
                <a:spcPts val="1750"/>
              </a:lnSpc>
              <a:buNone/>
            </a:pPr>
            <a:r>
              <a:rPr lang="en-US" sz="1100" dirty="0">
                <a:solidFill>
                  <a:srgbClr val="EBECEF"/>
                </a:solidFill>
                <a:latin typeface="Epilogue" pitchFamily="34" charset="0"/>
                <a:ea typeface="Epilogue" pitchFamily="34" charset="-122"/>
                <a:cs typeface="Epilogue" pitchFamily="34" charset="-120"/>
              </a:rPr>
              <a:t>Generated across all segments and regions</a:t>
            </a:r>
            <a:endParaRPr lang="en-US" sz="1100" dirty="0"/>
          </a:p>
        </p:txBody>
      </p:sp>
      <p:sp>
        <p:nvSpPr>
          <p:cNvPr id="7" name="Text 4"/>
          <p:cNvSpPr/>
          <p:nvPr/>
        </p:nvSpPr>
        <p:spPr>
          <a:xfrm>
            <a:off x="6050637" y="3291602"/>
            <a:ext cx="3835718" cy="465415"/>
          </a:xfrm>
          <a:prstGeom prst="rect">
            <a:avLst/>
          </a:prstGeom>
          <a:noFill/>
          <a:ln/>
        </p:spPr>
        <p:txBody>
          <a:bodyPr wrap="none" lIns="0" tIns="0" rIns="0" bIns="0" rtlCol="0" anchor="t"/>
          <a:lstStyle/>
          <a:p>
            <a:pPr marL="0" indent="0" algn="ctr">
              <a:lnSpc>
                <a:spcPts val="3650"/>
              </a:lnSpc>
              <a:buNone/>
            </a:pPr>
            <a:r>
              <a:rPr lang="en-US" sz="3650" dirty="0">
                <a:solidFill>
                  <a:srgbClr val="EBECEF"/>
                </a:solidFill>
                <a:latin typeface="Fraunces Medium" pitchFamily="34" charset="0"/>
                <a:ea typeface="Fraunces Medium" pitchFamily="34" charset="-122"/>
                <a:cs typeface="Fraunces Medium" pitchFamily="34" charset="-120"/>
              </a:rPr>
              <a:t>$175K</a:t>
            </a:r>
            <a:endParaRPr lang="en-US" sz="3650" dirty="0"/>
          </a:p>
        </p:txBody>
      </p:sp>
      <p:sp>
        <p:nvSpPr>
          <p:cNvPr id="8" name="Text 5"/>
          <p:cNvSpPr/>
          <p:nvPr/>
        </p:nvSpPr>
        <p:spPr>
          <a:xfrm>
            <a:off x="7086838" y="3933230"/>
            <a:ext cx="1763316" cy="220385"/>
          </a:xfrm>
          <a:prstGeom prst="rect">
            <a:avLst/>
          </a:prstGeom>
          <a:noFill/>
          <a:ln/>
        </p:spPr>
        <p:txBody>
          <a:bodyPr wrap="none" lIns="0" tIns="0" rIns="0" bIns="0" rtlCol="0" anchor="t"/>
          <a:lstStyle/>
          <a:p>
            <a:pPr marL="0" indent="0" algn="ctr">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Total Profit</a:t>
            </a:r>
            <a:endParaRPr lang="en-US" sz="1350" dirty="0"/>
          </a:p>
        </p:txBody>
      </p:sp>
      <p:sp>
        <p:nvSpPr>
          <p:cNvPr id="9" name="Text 6"/>
          <p:cNvSpPr/>
          <p:nvPr/>
        </p:nvSpPr>
        <p:spPr>
          <a:xfrm>
            <a:off x="6050637" y="4294584"/>
            <a:ext cx="3835718" cy="225743"/>
          </a:xfrm>
          <a:prstGeom prst="rect">
            <a:avLst/>
          </a:prstGeom>
          <a:noFill/>
          <a:ln/>
        </p:spPr>
        <p:txBody>
          <a:bodyPr wrap="none" lIns="0" tIns="0" rIns="0" bIns="0" rtlCol="0" anchor="t"/>
          <a:lstStyle/>
          <a:p>
            <a:pPr marL="0" indent="0" algn="ctr">
              <a:lnSpc>
                <a:spcPts val="1750"/>
              </a:lnSpc>
              <a:buNone/>
            </a:pPr>
            <a:r>
              <a:rPr lang="en-US" sz="1100" dirty="0">
                <a:solidFill>
                  <a:srgbClr val="EBECEF"/>
                </a:solidFill>
                <a:latin typeface="Epilogue" pitchFamily="34" charset="0"/>
                <a:ea typeface="Epilogue" pitchFamily="34" charset="-122"/>
                <a:cs typeface="Epilogue" pitchFamily="34" charset="-120"/>
              </a:rPr>
              <a:t>Strong bottom-line performance</a:t>
            </a:r>
            <a:endParaRPr lang="en-US" sz="1100" dirty="0"/>
          </a:p>
        </p:txBody>
      </p:sp>
      <p:sp>
        <p:nvSpPr>
          <p:cNvPr id="10" name="Text 7"/>
          <p:cNvSpPr/>
          <p:nvPr/>
        </p:nvSpPr>
        <p:spPr>
          <a:xfrm>
            <a:off x="6050637" y="4872871"/>
            <a:ext cx="3835718" cy="465415"/>
          </a:xfrm>
          <a:prstGeom prst="rect">
            <a:avLst/>
          </a:prstGeom>
          <a:noFill/>
          <a:ln/>
        </p:spPr>
        <p:txBody>
          <a:bodyPr wrap="none" lIns="0" tIns="0" rIns="0" bIns="0" rtlCol="0" anchor="t"/>
          <a:lstStyle/>
          <a:p>
            <a:pPr marL="0" indent="0" algn="ctr">
              <a:lnSpc>
                <a:spcPts val="3650"/>
              </a:lnSpc>
              <a:buNone/>
            </a:pPr>
            <a:r>
              <a:rPr lang="en-US" sz="3650" dirty="0">
                <a:solidFill>
                  <a:srgbClr val="EBECEF"/>
                </a:solidFill>
                <a:latin typeface="Fraunces Medium" pitchFamily="34" charset="0"/>
                <a:ea typeface="Fraunces Medium" pitchFamily="34" charset="-122"/>
                <a:cs typeface="Fraunces Medium" pitchFamily="34" charset="-120"/>
              </a:rPr>
              <a:t>10.9%</a:t>
            </a:r>
            <a:endParaRPr lang="en-US" sz="3650" dirty="0"/>
          </a:p>
        </p:txBody>
      </p:sp>
      <p:sp>
        <p:nvSpPr>
          <p:cNvPr id="11" name="Text 8"/>
          <p:cNvSpPr/>
          <p:nvPr/>
        </p:nvSpPr>
        <p:spPr>
          <a:xfrm>
            <a:off x="7086838" y="5514499"/>
            <a:ext cx="1763316" cy="220385"/>
          </a:xfrm>
          <a:prstGeom prst="rect">
            <a:avLst/>
          </a:prstGeom>
          <a:noFill/>
          <a:ln/>
        </p:spPr>
        <p:txBody>
          <a:bodyPr wrap="none" lIns="0" tIns="0" rIns="0" bIns="0" rtlCol="0" anchor="t"/>
          <a:lstStyle/>
          <a:p>
            <a:pPr marL="0" indent="0" algn="ctr">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Profit Margin</a:t>
            </a:r>
            <a:endParaRPr lang="en-US" sz="1350" dirty="0"/>
          </a:p>
        </p:txBody>
      </p:sp>
      <p:sp>
        <p:nvSpPr>
          <p:cNvPr id="12" name="Text 9"/>
          <p:cNvSpPr/>
          <p:nvPr/>
        </p:nvSpPr>
        <p:spPr>
          <a:xfrm>
            <a:off x="6050637" y="5875853"/>
            <a:ext cx="3835718" cy="225743"/>
          </a:xfrm>
          <a:prstGeom prst="rect">
            <a:avLst/>
          </a:prstGeom>
          <a:noFill/>
          <a:ln/>
        </p:spPr>
        <p:txBody>
          <a:bodyPr wrap="none" lIns="0" tIns="0" rIns="0" bIns="0" rtlCol="0" anchor="t"/>
          <a:lstStyle/>
          <a:p>
            <a:pPr marL="0" indent="0" algn="ctr">
              <a:lnSpc>
                <a:spcPts val="1750"/>
              </a:lnSpc>
              <a:buNone/>
            </a:pPr>
            <a:r>
              <a:rPr lang="en-US" sz="1100" dirty="0">
                <a:solidFill>
                  <a:srgbClr val="EBECEF"/>
                </a:solidFill>
                <a:latin typeface="Epilogue" pitchFamily="34" charset="0"/>
                <a:ea typeface="Epilogue" pitchFamily="34" charset="-122"/>
                <a:cs typeface="Epilogue" pitchFamily="34" charset="-120"/>
              </a:rPr>
              <a:t>Healthy retail industry margin</a:t>
            </a:r>
            <a:endParaRPr lang="en-US" sz="1100" dirty="0"/>
          </a:p>
        </p:txBody>
      </p:sp>
      <p:sp>
        <p:nvSpPr>
          <p:cNvPr id="13" name="Text 10"/>
          <p:cNvSpPr/>
          <p:nvPr/>
        </p:nvSpPr>
        <p:spPr>
          <a:xfrm>
            <a:off x="6050637" y="6454140"/>
            <a:ext cx="3835718" cy="465415"/>
          </a:xfrm>
          <a:prstGeom prst="rect">
            <a:avLst/>
          </a:prstGeom>
          <a:noFill/>
          <a:ln/>
        </p:spPr>
        <p:txBody>
          <a:bodyPr wrap="none" lIns="0" tIns="0" rIns="0" bIns="0" rtlCol="0" anchor="t"/>
          <a:lstStyle/>
          <a:p>
            <a:pPr marL="0" indent="0" algn="ctr">
              <a:lnSpc>
                <a:spcPts val="3650"/>
              </a:lnSpc>
              <a:buNone/>
            </a:pPr>
            <a:r>
              <a:rPr lang="en-US" sz="3650" dirty="0">
                <a:solidFill>
                  <a:srgbClr val="EBECEF"/>
                </a:solidFill>
                <a:latin typeface="Fraunces Medium" pitchFamily="34" charset="0"/>
                <a:ea typeface="Fraunces Medium" pitchFamily="34" charset="-122"/>
                <a:cs typeface="Fraunces Medium" pitchFamily="34" charset="-120"/>
              </a:rPr>
              <a:t>22K</a:t>
            </a:r>
            <a:endParaRPr lang="en-US" sz="3650" dirty="0"/>
          </a:p>
        </p:txBody>
      </p:sp>
      <p:sp>
        <p:nvSpPr>
          <p:cNvPr id="14" name="Text 11"/>
          <p:cNvSpPr/>
          <p:nvPr/>
        </p:nvSpPr>
        <p:spPr>
          <a:xfrm>
            <a:off x="7086838" y="7095768"/>
            <a:ext cx="1763316" cy="220385"/>
          </a:xfrm>
          <a:prstGeom prst="rect">
            <a:avLst/>
          </a:prstGeom>
          <a:noFill/>
          <a:ln/>
        </p:spPr>
        <p:txBody>
          <a:bodyPr wrap="none" lIns="0" tIns="0" rIns="0" bIns="0" rtlCol="0" anchor="t"/>
          <a:lstStyle/>
          <a:p>
            <a:pPr marL="0" indent="0" algn="ctr">
              <a:lnSpc>
                <a:spcPts val="1700"/>
              </a:lnSpc>
              <a:buNone/>
            </a:pPr>
            <a:r>
              <a:rPr lang="en-US" sz="1350" dirty="0">
                <a:solidFill>
                  <a:srgbClr val="EBECEF"/>
                </a:solidFill>
                <a:latin typeface="Fraunces Medium" pitchFamily="34" charset="0"/>
                <a:ea typeface="Fraunces Medium" pitchFamily="34" charset="-122"/>
                <a:cs typeface="Fraunces Medium" pitchFamily="34" charset="-120"/>
              </a:rPr>
              <a:t>Units Sold</a:t>
            </a:r>
            <a:endParaRPr lang="en-US" sz="1350" dirty="0"/>
          </a:p>
        </p:txBody>
      </p:sp>
      <p:sp>
        <p:nvSpPr>
          <p:cNvPr id="15" name="Text 12"/>
          <p:cNvSpPr/>
          <p:nvPr/>
        </p:nvSpPr>
        <p:spPr>
          <a:xfrm>
            <a:off x="6050637" y="7457123"/>
            <a:ext cx="3835718" cy="225743"/>
          </a:xfrm>
          <a:prstGeom prst="rect">
            <a:avLst/>
          </a:prstGeom>
          <a:noFill/>
          <a:ln/>
        </p:spPr>
        <p:txBody>
          <a:bodyPr wrap="none" lIns="0" tIns="0" rIns="0" bIns="0" rtlCol="0" anchor="t"/>
          <a:lstStyle/>
          <a:p>
            <a:pPr marL="0" indent="0" algn="ctr">
              <a:lnSpc>
                <a:spcPts val="1750"/>
              </a:lnSpc>
              <a:buNone/>
            </a:pPr>
            <a:r>
              <a:rPr lang="en-US" sz="1100" dirty="0">
                <a:solidFill>
                  <a:srgbClr val="EBECEF"/>
                </a:solidFill>
                <a:latin typeface="Epilogue" pitchFamily="34" charset="0"/>
                <a:ea typeface="Epilogue" pitchFamily="34" charset="-122"/>
                <a:cs typeface="Epilogue" pitchFamily="34" charset="-120"/>
              </a:rPr>
              <a:t>Volume efficiency across product mix</a:t>
            </a:r>
            <a:endParaRPr lang="en-US" sz="1100" dirty="0"/>
          </a:p>
        </p:txBody>
      </p:sp>
      <p:sp>
        <p:nvSpPr>
          <p:cNvPr id="16" name="Text 13"/>
          <p:cNvSpPr/>
          <p:nvPr/>
        </p:nvSpPr>
        <p:spPr>
          <a:xfrm>
            <a:off x="10238065" y="1608177"/>
            <a:ext cx="3835718" cy="1354455"/>
          </a:xfrm>
          <a:prstGeom prst="rect">
            <a:avLst/>
          </a:prstGeom>
          <a:noFill/>
          <a:ln/>
        </p:spPr>
        <p:txBody>
          <a:bodyPr wrap="square" lIns="0" tIns="0" rIns="0" bIns="0" rtlCol="0" anchor="t"/>
          <a:lstStyle/>
          <a:p>
            <a:pPr marL="0" indent="0" algn="l">
              <a:lnSpc>
                <a:spcPts val="1750"/>
              </a:lnSpc>
              <a:buNone/>
            </a:pPr>
            <a:r>
              <a:rPr lang="en-US" sz="1100" dirty="0">
                <a:solidFill>
                  <a:srgbClr val="EBECEF"/>
                </a:solidFill>
                <a:latin typeface="Epilogue" pitchFamily="34" charset="0"/>
                <a:ea typeface="Epilogue" pitchFamily="34" charset="-122"/>
                <a:cs typeface="Epilogue" pitchFamily="34" charset="-120"/>
              </a:rPr>
              <a:t>Our Super Store demonstrates robust financial health with a </a:t>
            </a:r>
            <a:r>
              <a:rPr lang="en-US" sz="1100" b="1" dirty="0">
                <a:solidFill>
                  <a:srgbClr val="EBECEF"/>
                </a:solidFill>
                <a:latin typeface="Epilogue" pitchFamily="34" charset="0"/>
                <a:ea typeface="Epilogue" pitchFamily="34" charset="-122"/>
                <a:cs typeface="Epilogue" pitchFamily="34" charset="-120"/>
              </a:rPr>
              <a:t>$1.6M revenue base</a:t>
            </a:r>
            <a:r>
              <a:rPr lang="en-US" sz="1100" dirty="0">
                <a:solidFill>
                  <a:srgbClr val="EBECEF"/>
                </a:solidFill>
                <a:latin typeface="Epilogue" pitchFamily="34" charset="0"/>
                <a:ea typeface="Epilogue" pitchFamily="34" charset="-122"/>
                <a:cs typeface="Epilogue" pitchFamily="34" charset="-120"/>
              </a:rPr>
              <a:t> generating </a:t>
            </a:r>
            <a:r>
              <a:rPr lang="en-US" sz="1100" b="1" dirty="0">
                <a:solidFill>
                  <a:srgbClr val="EBECEF"/>
                </a:solidFill>
                <a:latin typeface="Epilogue" pitchFamily="34" charset="0"/>
                <a:ea typeface="Epilogue" pitchFamily="34" charset="-122"/>
                <a:cs typeface="Epilogue" pitchFamily="34" charset="-120"/>
              </a:rPr>
              <a:t>$175K in profit</a:t>
            </a:r>
            <a:r>
              <a:rPr lang="en-US" sz="1100" dirty="0">
                <a:solidFill>
                  <a:srgbClr val="EBECEF"/>
                </a:solidFill>
                <a:latin typeface="Epilogue" pitchFamily="34" charset="0"/>
                <a:ea typeface="Epilogue" pitchFamily="34" charset="-122"/>
                <a:cs typeface="Epilogue" pitchFamily="34" charset="-120"/>
              </a:rPr>
              <a:t>, achieving a </a:t>
            </a:r>
            <a:r>
              <a:rPr lang="en-US" sz="1100" b="1" dirty="0">
                <a:solidFill>
                  <a:srgbClr val="EBECEF"/>
                </a:solidFill>
                <a:latin typeface="Epilogue" pitchFamily="34" charset="0"/>
                <a:ea typeface="Epilogue" pitchFamily="34" charset="-122"/>
                <a:cs typeface="Epilogue" pitchFamily="34" charset="-120"/>
              </a:rPr>
              <a:t>10.9% profit margin</a:t>
            </a:r>
            <a:r>
              <a:rPr lang="en-US" sz="1100" dirty="0">
                <a:solidFill>
                  <a:srgbClr val="EBECEF"/>
                </a:solidFill>
                <a:latin typeface="Epilogue" pitchFamily="34" charset="0"/>
                <a:ea typeface="Epilogue" pitchFamily="34" charset="-122"/>
                <a:cs typeface="Epilogue" pitchFamily="34" charset="-120"/>
              </a:rPr>
              <a:t> that aligns with healthy retail industry standards. This performance reflects strong operational efficiency and strategic positioning across our diverse product portfolio.</a:t>
            </a:r>
            <a:endParaRPr lang="en-US" sz="1100" dirty="0"/>
          </a:p>
        </p:txBody>
      </p:sp>
      <p:sp>
        <p:nvSpPr>
          <p:cNvPr id="17" name="Text 14"/>
          <p:cNvSpPr/>
          <p:nvPr/>
        </p:nvSpPr>
        <p:spPr>
          <a:xfrm>
            <a:off x="10238065" y="3089553"/>
            <a:ext cx="3835718" cy="1354455"/>
          </a:xfrm>
          <a:prstGeom prst="rect">
            <a:avLst/>
          </a:prstGeom>
          <a:noFill/>
          <a:ln/>
        </p:spPr>
        <p:txBody>
          <a:bodyPr wrap="square" lIns="0" tIns="0" rIns="0" bIns="0" rtlCol="0" anchor="t"/>
          <a:lstStyle/>
          <a:p>
            <a:pPr marL="0" indent="0" algn="l">
              <a:lnSpc>
                <a:spcPts val="1750"/>
              </a:lnSpc>
              <a:buNone/>
            </a:pPr>
            <a:r>
              <a:rPr lang="en-US" sz="1100" dirty="0">
                <a:solidFill>
                  <a:srgbClr val="EBECEF"/>
                </a:solidFill>
                <a:latin typeface="Epilogue" pitchFamily="34" charset="0"/>
                <a:ea typeface="Epilogue" pitchFamily="34" charset="-122"/>
                <a:cs typeface="Epilogue" pitchFamily="34" charset="-120"/>
              </a:rPr>
              <a:t>The </a:t>
            </a:r>
            <a:r>
              <a:rPr lang="en-US" sz="1100" b="1" dirty="0">
                <a:solidFill>
                  <a:srgbClr val="EBECEF"/>
                </a:solidFill>
                <a:latin typeface="Epilogue" pitchFamily="34" charset="0"/>
                <a:ea typeface="Epilogue" pitchFamily="34" charset="-122"/>
                <a:cs typeface="Epilogue" pitchFamily="34" charset="-120"/>
              </a:rPr>
              <a:t>22,000 units sold</a:t>
            </a:r>
            <a:r>
              <a:rPr lang="en-US" sz="1100" dirty="0">
                <a:solidFill>
                  <a:srgbClr val="EBECEF"/>
                </a:solidFill>
                <a:latin typeface="Epilogue" pitchFamily="34" charset="0"/>
                <a:ea typeface="Epilogue" pitchFamily="34" charset="-122"/>
                <a:cs typeface="Epilogue" pitchFamily="34" charset="-120"/>
              </a:rPr>
              <a:t> across our 10-day average cycle translates to approximately </a:t>
            </a:r>
            <a:r>
              <a:rPr lang="en-US" sz="1100" b="1" dirty="0">
                <a:solidFill>
                  <a:srgbClr val="EBECEF"/>
                </a:solidFill>
                <a:latin typeface="Epilogue" pitchFamily="34" charset="0"/>
                <a:ea typeface="Epilogue" pitchFamily="34" charset="-122"/>
                <a:cs typeface="Epilogue" pitchFamily="34" charset="-120"/>
              </a:rPr>
              <a:t>$160K in daily sales</a:t>
            </a:r>
            <a:r>
              <a:rPr lang="en-US" sz="1100" dirty="0">
                <a:solidFill>
                  <a:srgbClr val="EBECEF"/>
                </a:solidFill>
                <a:latin typeface="Epilogue" pitchFamily="34" charset="0"/>
                <a:ea typeface="Epilogue" pitchFamily="34" charset="-122"/>
                <a:cs typeface="Epilogue" pitchFamily="34" charset="-120"/>
              </a:rPr>
              <a:t>, indicating consistent customer demand and effective inventory turnover. This foundation positions us well for strategic growth initiatives and market expansion opportunities.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2950" y="788313"/>
            <a:ext cx="12524303" cy="580430"/>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Fraunces Medium" pitchFamily="34" charset="0"/>
                <a:ea typeface="Fraunces Medium" pitchFamily="34" charset="-122"/>
                <a:cs typeface="Fraunces Medium" pitchFamily="34" charset="-120"/>
              </a:rPr>
              <a:t>Customer Segment Analysis: Balanced Portfolio Strategy</a:t>
            </a:r>
            <a:endParaRPr lang="en-US" sz="3650" dirty="0"/>
          </a:p>
        </p:txBody>
      </p:sp>
      <p:sp>
        <p:nvSpPr>
          <p:cNvPr id="3" name="Text 1"/>
          <p:cNvSpPr/>
          <p:nvPr/>
        </p:nvSpPr>
        <p:spPr>
          <a:xfrm>
            <a:off x="2321600" y="2892385"/>
            <a:ext cx="2321838" cy="290155"/>
          </a:xfrm>
          <a:prstGeom prst="rect">
            <a:avLst/>
          </a:prstGeom>
          <a:noFill/>
          <a:ln/>
        </p:spPr>
        <p:txBody>
          <a:bodyPr wrap="none" lIns="0" tIns="0" rIns="0" bIns="0" rtlCol="0" anchor="t"/>
          <a:lstStyle/>
          <a:p>
            <a:pPr marL="0" indent="0" algn="r">
              <a:lnSpc>
                <a:spcPts val="2250"/>
              </a:lnSpc>
              <a:buNone/>
            </a:pPr>
            <a:r>
              <a:rPr lang="en-US" sz="1800" dirty="0">
                <a:solidFill>
                  <a:srgbClr val="EBECEF"/>
                </a:solidFill>
                <a:latin typeface="Fraunces Medium" pitchFamily="34" charset="0"/>
                <a:ea typeface="Fraunces Medium" pitchFamily="34" charset="-122"/>
                <a:cs typeface="Fraunces Medium" pitchFamily="34" charset="-120"/>
              </a:rPr>
              <a:t>Consumer Segment</a:t>
            </a:r>
            <a:endParaRPr lang="en-US" sz="1800" dirty="0"/>
          </a:p>
        </p:txBody>
      </p:sp>
      <p:sp>
        <p:nvSpPr>
          <p:cNvPr id="4" name="Text 2"/>
          <p:cNvSpPr/>
          <p:nvPr/>
        </p:nvSpPr>
        <p:spPr>
          <a:xfrm>
            <a:off x="742950" y="3293983"/>
            <a:ext cx="3900488" cy="297180"/>
          </a:xfrm>
          <a:prstGeom prst="rect">
            <a:avLst/>
          </a:prstGeom>
          <a:noFill/>
          <a:ln/>
        </p:spPr>
        <p:txBody>
          <a:bodyPr wrap="none" lIns="0" tIns="0" rIns="0" bIns="0" rtlCol="0" anchor="t"/>
          <a:lstStyle/>
          <a:p>
            <a:pPr marL="0" indent="0" algn="r">
              <a:lnSpc>
                <a:spcPts val="2300"/>
              </a:lnSpc>
              <a:buNone/>
            </a:pPr>
            <a:r>
              <a:rPr lang="en-US" sz="1450" b="1" dirty="0">
                <a:solidFill>
                  <a:srgbClr val="EBECEF"/>
                </a:solidFill>
                <a:latin typeface="Epilogue" pitchFamily="34" charset="0"/>
                <a:ea typeface="Epilogue" pitchFamily="34" charset="-122"/>
                <a:cs typeface="Epilogue" pitchFamily="34" charset="-120"/>
              </a:rPr>
              <a:t>49% of total sales</a:t>
            </a:r>
            <a:endParaRPr lang="en-US" sz="1450" dirty="0"/>
          </a:p>
        </p:txBody>
      </p:sp>
      <p:sp>
        <p:nvSpPr>
          <p:cNvPr id="5" name="Text 3"/>
          <p:cNvSpPr/>
          <p:nvPr/>
        </p:nvSpPr>
        <p:spPr>
          <a:xfrm>
            <a:off x="742950" y="3702606"/>
            <a:ext cx="3900488" cy="1485900"/>
          </a:xfrm>
          <a:prstGeom prst="rect">
            <a:avLst/>
          </a:prstGeom>
          <a:noFill/>
          <a:ln/>
        </p:spPr>
        <p:txBody>
          <a:bodyPr wrap="square" lIns="0" tIns="0" rIns="0" bIns="0" rtlCol="0" anchor="t"/>
          <a:lstStyle/>
          <a:p>
            <a:pPr marL="0" indent="0" algn="r">
              <a:lnSpc>
                <a:spcPts val="2300"/>
              </a:lnSpc>
              <a:buNone/>
            </a:pPr>
            <a:r>
              <a:rPr lang="en-US" sz="1450" dirty="0">
                <a:solidFill>
                  <a:srgbClr val="EBECEF"/>
                </a:solidFill>
                <a:latin typeface="Epilogue" pitchFamily="34" charset="0"/>
                <a:ea typeface="Epilogue" pitchFamily="34" charset="-122"/>
                <a:cs typeface="Epilogue" pitchFamily="34" charset="-120"/>
              </a:rPr>
              <a:t>Primary retail market driving nearly half of our revenue through direct consumer purchases. This segment represents individual customers seeking personal and household items.</a:t>
            </a:r>
            <a:endParaRPr lang="en-US" sz="1450" dirty="0"/>
          </a:p>
        </p:txBody>
      </p:sp>
      <p:pic>
        <p:nvPicPr>
          <p:cNvPr id="6" name="Image 0" descr="preencoded.png"/>
          <p:cNvPicPr>
            <a:picLocks noChangeAspect="1"/>
          </p:cNvPicPr>
          <p:nvPr/>
        </p:nvPicPr>
        <p:blipFill>
          <a:blip r:embed="rId3"/>
          <a:stretch>
            <a:fillRect/>
          </a:stretch>
        </p:blipFill>
        <p:spPr>
          <a:xfrm>
            <a:off x="5014913" y="1740218"/>
            <a:ext cx="4600575" cy="4600575"/>
          </a:xfrm>
          <a:prstGeom prst="rect">
            <a:avLst/>
          </a:prstGeom>
        </p:spPr>
      </p:pic>
      <p:pic>
        <p:nvPicPr>
          <p:cNvPr id="7" name="Image 1" descr="preencoded.png"/>
          <p:cNvPicPr>
            <a:picLocks noChangeAspect="1"/>
          </p:cNvPicPr>
          <p:nvPr/>
        </p:nvPicPr>
        <p:blipFill>
          <a:blip r:embed="rId4"/>
          <a:stretch>
            <a:fillRect/>
          </a:stretch>
        </p:blipFill>
        <p:spPr>
          <a:xfrm>
            <a:off x="5566053" y="3866793"/>
            <a:ext cx="277892" cy="347305"/>
          </a:xfrm>
          <a:prstGeom prst="rect">
            <a:avLst/>
          </a:prstGeom>
        </p:spPr>
      </p:pic>
      <p:sp>
        <p:nvSpPr>
          <p:cNvPr id="8" name="Text 4"/>
          <p:cNvSpPr/>
          <p:nvPr/>
        </p:nvSpPr>
        <p:spPr>
          <a:xfrm>
            <a:off x="9894094" y="1821180"/>
            <a:ext cx="2321838" cy="290155"/>
          </a:xfrm>
          <a:prstGeom prst="rect">
            <a:avLst/>
          </a:prstGeom>
          <a:noFill/>
          <a:ln/>
        </p:spPr>
        <p:txBody>
          <a:bodyPr wrap="none" lIns="0" tIns="0" rIns="0" bIns="0" rtlCol="0" anchor="t"/>
          <a:lstStyle/>
          <a:p>
            <a:pPr marL="0" indent="0" algn="l">
              <a:lnSpc>
                <a:spcPts val="2250"/>
              </a:lnSpc>
              <a:buNone/>
            </a:pPr>
            <a:r>
              <a:rPr lang="en-US" sz="1800" dirty="0">
                <a:solidFill>
                  <a:srgbClr val="EBECEF"/>
                </a:solidFill>
                <a:latin typeface="Fraunces Medium" pitchFamily="34" charset="0"/>
                <a:ea typeface="Fraunces Medium" pitchFamily="34" charset="-122"/>
                <a:cs typeface="Fraunces Medium" pitchFamily="34" charset="-120"/>
              </a:rPr>
              <a:t>Corporate Segment</a:t>
            </a:r>
            <a:endParaRPr lang="en-US" sz="1800" dirty="0"/>
          </a:p>
        </p:txBody>
      </p:sp>
      <p:sp>
        <p:nvSpPr>
          <p:cNvPr id="9" name="Text 5"/>
          <p:cNvSpPr/>
          <p:nvPr/>
        </p:nvSpPr>
        <p:spPr>
          <a:xfrm>
            <a:off x="9894094" y="2222778"/>
            <a:ext cx="3993356" cy="297180"/>
          </a:xfrm>
          <a:prstGeom prst="rect">
            <a:avLst/>
          </a:prstGeom>
          <a:noFill/>
          <a:ln/>
        </p:spPr>
        <p:txBody>
          <a:bodyPr wrap="none" lIns="0" tIns="0" rIns="0" bIns="0" rtlCol="0" anchor="t"/>
          <a:lstStyle/>
          <a:p>
            <a:pPr marL="0" indent="0" algn="l">
              <a:lnSpc>
                <a:spcPts val="2300"/>
              </a:lnSpc>
              <a:buNone/>
            </a:pPr>
            <a:r>
              <a:rPr lang="en-US" sz="1450" b="1" dirty="0">
                <a:solidFill>
                  <a:srgbClr val="EBECEF"/>
                </a:solidFill>
                <a:latin typeface="Epilogue" pitchFamily="34" charset="0"/>
                <a:ea typeface="Epilogue" pitchFamily="34" charset="-122"/>
                <a:cs typeface="Epilogue" pitchFamily="34" charset="-120"/>
              </a:rPr>
              <a:t>32% of total sales</a:t>
            </a:r>
            <a:endParaRPr lang="en-US" sz="1450" dirty="0"/>
          </a:p>
        </p:txBody>
      </p:sp>
      <p:sp>
        <p:nvSpPr>
          <p:cNvPr id="10" name="Text 6"/>
          <p:cNvSpPr/>
          <p:nvPr/>
        </p:nvSpPr>
        <p:spPr>
          <a:xfrm>
            <a:off x="9894094" y="2631400"/>
            <a:ext cx="3993356" cy="1188720"/>
          </a:xfrm>
          <a:prstGeom prst="rect">
            <a:avLst/>
          </a:prstGeom>
          <a:noFill/>
          <a:ln/>
        </p:spPr>
        <p:txBody>
          <a:bodyPr wrap="square" lIns="0" tIns="0" rIns="0" bIns="0" rtlCol="0" anchor="t"/>
          <a:lstStyle/>
          <a:p>
            <a:pPr marL="0" indent="0" algn="l">
              <a:lnSpc>
                <a:spcPts val="2300"/>
              </a:lnSpc>
              <a:buNone/>
            </a:pPr>
            <a:r>
              <a:rPr lang="en-US" sz="1450" dirty="0">
                <a:solidFill>
                  <a:srgbClr val="EBECEF"/>
                </a:solidFill>
                <a:latin typeface="Epilogue" pitchFamily="34" charset="0"/>
                <a:ea typeface="Epilogue" pitchFamily="34" charset="-122"/>
                <a:cs typeface="Epilogue" pitchFamily="34" charset="-120"/>
              </a:rPr>
              <a:t>Strong B2B presence with bulk orders and enterprise solutions. Corporate clients typically purchase in larger quantities with predictable ordering patterns.</a:t>
            </a:r>
            <a:endParaRPr lang="en-US" sz="1450" dirty="0"/>
          </a:p>
        </p:txBody>
      </p:sp>
      <p:pic>
        <p:nvPicPr>
          <p:cNvPr id="11" name="Image 2" descr="preencoded.png"/>
          <p:cNvPicPr>
            <a:picLocks noChangeAspect="1"/>
          </p:cNvPicPr>
          <p:nvPr/>
        </p:nvPicPr>
        <p:blipFill>
          <a:blip r:embed="rId5"/>
          <a:stretch>
            <a:fillRect/>
          </a:stretch>
        </p:blipFill>
        <p:spPr>
          <a:xfrm>
            <a:off x="5014913" y="1740218"/>
            <a:ext cx="4600575" cy="4600575"/>
          </a:xfrm>
          <a:prstGeom prst="rect">
            <a:avLst/>
          </a:prstGeom>
        </p:spPr>
      </p:pic>
      <p:pic>
        <p:nvPicPr>
          <p:cNvPr id="12" name="Image 3" descr="preencoded.png"/>
          <p:cNvPicPr>
            <a:picLocks noChangeAspect="1"/>
          </p:cNvPicPr>
          <p:nvPr/>
        </p:nvPicPr>
        <p:blipFill>
          <a:blip r:embed="rId6"/>
          <a:stretch>
            <a:fillRect/>
          </a:stretch>
        </p:blipFill>
        <p:spPr>
          <a:xfrm>
            <a:off x="7981355" y="2472214"/>
            <a:ext cx="277892" cy="347305"/>
          </a:xfrm>
          <a:prstGeom prst="rect">
            <a:avLst/>
          </a:prstGeom>
        </p:spPr>
      </p:pic>
      <p:sp>
        <p:nvSpPr>
          <p:cNvPr id="13" name="Text 7"/>
          <p:cNvSpPr/>
          <p:nvPr/>
        </p:nvSpPr>
        <p:spPr>
          <a:xfrm>
            <a:off x="9894094" y="4260771"/>
            <a:ext cx="2420541" cy="290155"/>
          </a:xfrm>
          <a:prstGeom prst="rect">
            <a:avLst/>
          </a:prstGeom>
          <a:noFill/>
          <a:ln/>
        </p:spPr>
        <p:txBody>
          <a:bodyPr wrap="none" lIns="0" tIns="0" rIns="0" bIns="0" rtlCol="0" anchor="t"/>
          <a:lstStyle/>
          <a:p>
            <a:pPr marL="0" indent="0" algn="l">
              <a:lnSpc>
                <a:spcPts val="2250"/>
              </a:lnSpc>
              <a:buNone/>
            </a:pPr>
            <a:r>
              <a:rPr lang="en-US" sz="1800" dirty="0">
                <a:solidFill>
                  <a:srgbClr val="EBECEF"/>
                </a:solidFill>
                <a:latin typeface="Fraunces Medium" pitchFamily="34" charset="0"/>
                <a:ea typeface="Fraunces Medium" pitchFamily="34" charset="-122"/>
                <a:cs typeface="Fraunces Medium" pitchFamily="34" charset="-120"/>
              </a:rPr>
              <a:t>Home Office Segment</a:t>
            </a:r>
            <a:endParaRPr lang="en-US" sz="1800" dirty="0"/>
          </a:p>
        </p:txBody>
      </p:sp>
      <p:sp>
        <p:nvSpPr>
          <p:cNvPr id="14" name="Text 8"/>
          <p:cNvSpPr/>
          <p:nvPr/>
        </p:nvSpPr>
        <p:spPr>
          <a:xfrm>
            <a:off x="9894094" y="4662368"/>
            <a:ext cx="3993356" cy="297180"/>
          </a:xfrm>
          <a:prstGeom prst="rect">
            <a:avLst/>
          </a:prstGeom>
          <a:noFill/>
          <a:ln/>
        </p:spPr>
        <p:txBody>
          <a:bodyPr wrap="none" lIns="0" tIns="0" rIns="0" bIns="0" rtlCol="0" anchor="t"/>
          <a:lstStyle/>
          <a:p>
            <a:pPr marL="0" indent="0" algn="l">
              <a:lnSpc>
                <a:spcPts val="2300"/>
              </a:lnSpc>
              <a:buNone/>
            </a:pPr>
            <a:r>
              <a:rPr lang="en-US" sz="1450" b="1" dirty="0">
                <a:solidFill>
                  <a:srgbClr val="EBECEF"/>
                </a:solidFill>
                <a:latin typeface="Epilogue" pitchFamily="34" charset="0"/>
                <a:ea typeface="Epilogue" pitchFamily="34" charset="-122"/>
                <a:cs typeface="Epilogue" pitchFamily="34" charset="-120"/>
              </a:rPr>
              <a:t>19% of total sales</a:t>
            </a:r>
            <a:endParaRPr lang="en-US" sz="1450" dirty="0"/>
          </a:p>
        </p:txBody>
      </p:sp>
      <p:sp>
        <p:nvSpPr>
          <p:cNvPr id="15" name="Text 9"/>
          <p:cNvSpPr/>
          <p:nvPr/>
        </p:nvSpPr>
        <p:spPr>
          <a:xfrm>
            <a:off x="9894094" y="5070991"/>
            <a:ext cx="3993356" cy="1188720"/>
          </a:xfrm>
          <a:prstGeom prst="rect">
            <a:avLst/>
          </a:prstGeom>
          <a:noFill/>
          <a:ln/>
        </p:spPr>
        <p:txBody>
          <a:bodyPr wrap="square" lIns="0" tIns="0" rIns="0" bIns="0" rtlCol="0" anchor="t"/>
          <a:lstStyle/>
          <a:p>
            <a:pPr marL="0" indent="0" algn="l">
              <a:lnSpc>
                <a:spcPts val="2300"/>
              </a:lnSpc>
              <a:buNone/>
            </a:pPr>
            <a:r>
              <a:rPr lang="en-US" sz="1450" dirty="0">
                <a:solidFill>
                  <a:srgbClr val="EBECEF"/>
                </a:solidFill>
                <a:latin typeface="Epilogue" pitchFamily="34" charset="0"/>
                <a:ea typeface="Epilogue" pitchFamily="34" charset="-122"/>
                <a:cs typeface="Epilogue" pitchFamily="34" charset="-120"/>
              </a:rPr>
              <a:t>Growing SMB and remote work market. This segment has expanded significantly due to remote work trends and small business growth.</a:t>
            </a:r>
            <a:endParaRPr lang="en-US" sz="1450" dirty="0"/>
          </a:p>
        </p:txBody>
      </p:sp>
      <p:pic>
        <p:nvPicPr>
          <p:cNvPr id="16" name="Image 4" descr="preencoded.png"/>
          <p:cNvPicPr>
            <a:picLocks noChangeAspect="1"/>
          </p:cNvPicPr>
          <p:nvPr/>
        </p:nvPicPr>
        <p:blipFill>
          <a:blip r:embed="rId7"/>
          <a:stretch>
            <a:fillRect/>
          </a:stretch>
        </p:blipFill>
        <p:spPr>
          <a:xfrm>
            <a:off x="5014913" y="1740218"/>
            <a:ext cx="4600575" cy="4600575"/>
          </a:xfrm>
          <a:prstGeom prst="rect">
            <a:avLst/>
          </a:prstGeom>
        </p:spPr>
      </p:pic>
      <p:pic>
        <p:nvPicPr>
          <p:cNvPr id="17" name="Image 5" descr="preencoded.png"/>
          <p:cNvPicPr>
            <a:picLocks noChangeAspect="1"/>
          </p:cNvPicPr>
          <p:nvPr/>
        </p:nvPicPr>
        <p:blipFill>
          <a:blip r:embed="rId8"/>
          <a:stretch>
            <a:fillRect/>
          </a:stretch>
        </p:blipFill>
        <p:spPr>
          <a:xfrm>
            <a:off x="7981355" y="5261253"/>
            <a:ext cx="277892" cy="347305"/>
          </a:xfrm>
          <a:prstGeom prst="rect">
            <a:avLst/>
          </a:prstGeom>
        </p:spPr>
      </p:pic>
      <p:sp>
        <p:nvSpPr>
          <p:cNvPr id="18" name="Text 10"/>
          <p:cNvSpPr/>
          <p:nvPr/>
        </p:nvSpPr>
        <p:spPr>
          <a:xfrm>
            <a:off x="742950" y="6549747"/>
            <a:ext cx="13144500" cy="891540"/>
          </a:xfrm>
          <a:prstGeom prst="rect">
            <a:avLst/>
          </a:prstGeom>
          <a:noFill/>
          <a:ln/>
        </p:spPr>
        <p:txBody>
          <a:bodyPr wrap="square" lIns="0" tIns="0" rIns="0" bIns="0" rtlCol="0" anchor="t"/>
          <a:lstStyle/>
          <a:p>
            <a:pPr marL="0" indent="0" algn="l">
              <a:lnSpc>
                <a:spcPts val="2300"/>
              </a:lnSpc>
              <a:buNone/>
            </a:pPr>
            <a:r>
              <a:rPr lang="en-US" sz="1450" dirty="0">
                <a:solidFill>
                  <a:srgbClr val="EBECEF"/>
                </a:solidFill>
                <a:latin typeface="Epilogue" pitchFamily="34" charset="0"/>
                <a:ea typeface="Epilogue" pitchFamily="34" charset="-122"/>
                <a:cs typeface="Epilogue" pitchFamily="34" charset="-120"/>
              </a:rPr>
              <a:t>Our customer portfolio reveals a </a:t>
            </a:r>
            <a:r>
              <a:rPr lang="en-US" sz="1450" b="1" dirty="0">
                <a:solidFill>
                  <a:srgbClr val="8C98CA"/>
                </a:solidFill>
                <a:latin typeface="Epilogue" pitchFamily="34" charset="0"/>
                <a:ea typeface="Epilogue" pitchFamily="34" charset="-122"/>
                <a:cs typeface="Epilogue" pitchFamily="34" charset="-120"/>
              </a:rPr>
              <a:t>balanced mix with strategic opportunities</a:t>
            </a:r>
            <a:r>
              <a:rPr lang="en-US" sz="1450" dirty="0">
                <a:solidFill>
                  <a:srgbClr val="EBECEF"/>
                </a:solidFill>
                <a:latin typeface="Epilogue" pitchFamily="34" charset="0"/>
                <a:ea typeface="Epilogue" pitchFamily="34" charset="-122"/>
                <a:cs typeface="Epilogue" pitchFamily="34" charset="-120"/>
              </a:rPr>
              <a:t>. While consumers dominate at 49%, the combined corporate and home office segments represent 51% of sales, indicating strong B2B market penetration. This diversification reduces risk and provides multiple growth vectors for expansion.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0923" y="495538"/>
            <a:ext cx="12420124" cy="563166"/>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Fraunces Medium" pitchFamily="34" charset="0"/>
                <a:ea typeface="Fraunces Medium" pitchFamily="34" charset="-122"/>
                <a:cs typeface="Fraunces Medium" pitchFamily="34" charset="-120"/>
              </a:rPr>
              <a:t>Year-over-Year Growth: 2020 Breakthrough Performance</a:t>
            </a:r>
            <a:endParaRPr lang="en-US" sz="3500" dirty="0"/>
          </a:p>
        </p:txBody>
      </p:sp>
      <p:sp>
        <p:nvSpPr>
          <p:cNvPr id="3" name="Text 1"/>
          <p:cNvSpPr/>
          <p:nvPr/>
        </p:nvSpPr>
        <p:spPr>
          <a:xfrm>
            <a:off x="720923" y="1491139"/>
            <a:ext cx="7737277" cy="865108"/>
          </a:xfrm>
          <a:prstGeom prst="rect">
            <a:avLst/>
          </a:prstGeom>
          <a:noFill/>
          <a:ln/>
        </p:spPr>
        <p:txBody>
          <a:bodyPr wrap="squar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The 2019-2020 comparison reveals </a:t>
            </a:r>
            <a:r>
              <a:rPr lang="en-US" sz="1400" b="1" dirty="0">
                <a:solidFill>
                  <a:srgbClr val="8C98CA"/>
                </a:solidFill>
                <a:latin typeface="Epilogue" pitchFamily="34" charset="0"/>
                <a:ea typeface="Epilogue" pitchFamily="34" charset="-122"/>
                <a:cs typeface="Epilogue" pitchFamily="34" charset="-120"/>
              </a:rPr>
              <a:t>exceptional growth momentum</a:t>
            </a:r>
            <a:r>
              <a:rPr lang="en-US" sz="1400" dirty="0">
                <a:solidFill>
                  <a:srgbClr val="EBECEF"/>
                </a:solidFill>
                <a:latin typeface="Epilogue" pitchFamily="34" charset="0"/>
                <a:ea typeface="Epilogue" pitchFamily="34" charset="-122"/>
                <a:cs typeface="Epilogue" pitchFamily="34" charset="-120"/>
              </a:rPr>
              <a:t> with 2020 consistently outperforming 2019 by 25-30% across most months. This growth trajectory demonstrates our ability to adapt and thrive during challenging market conditions.</a:t>
            </a:r>
            <a:endParaRPr lang="en-US" sz="1400" dirty="0"/>
          </a:p>
        </p:txBody>
      </p:sp>
      <p:sp>
        <p:nvSpPr>
          <p:cNvPr id="4" name="Text 2"/>
          <p:cNvSpPr/>
          <p:nvPr/>
        </p:nvSpPr>
        <p:spPr>
          <a:xfrm>
            <a:off x="720923" y="2518410"/>
            <a:ext cx="7737277" cy="288369"/>
          </a:xfrm>
          <a:prstGeom prst="rect">
            <a:avLst/>
          </a:prstGeom>
          <a:noFill/>
          <a:ln/>
        </p:spPr>
        <p:txBody>
          <a:bodyPr wrap="none" lIns="0" tIns="0" rIns="0" bIns="0" rtlCol="0" anchor="t"/>
          <a:lstStyle/>
          <a:p>
            <a:pPr marL="0" indent="0" algn="l">
              <a:lnSpc>
                <a:spcPts val="2250"/>
              </a:lnSpc>
              <a:buNone/>
            </a:pPr>
            <a:r>
              <a:rPr lang="en-US" sz="1400" b="1" dirty="0">
                <a:solidFill>
                  <a:srgbClr val="EBECEF"/>
                </a:solidFill>
                <a:latin typeface="Epilogue" pitchFamily="34" charset="0"/>
                <a:ea typeface="Epilogue" pitchFamily="34" charset="-122"/>
                <a:cs typeface="Epilogue" pitchFamily="34" charset="-120"/>
              </a:rPr>
              <a:t>Key Growth Patterns:</a:t>
            </a:r>
            <a:endParaRPr lang="en-US" sz="1400" dirty="0"/>
          </a:p>
        </p:txBody>
      </p:sp>
      <p:sp>
        <p:nvSpPr>
          <p:cNvPr id="5" name="Text 3"/>
          <p:cNvSpPr/>
          <p:nvPr/>
        </p:nvSpPr>
        <p:spPr>
          <a:xfrm>
            <a:off x="720923" y="2968943"/>
            <a:ext cx="7737277"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Q4 Performance:</a:t>
            </a:r>
            <a:r>
              <a:rPr lang="en-US" sz="1400" dirty="0">
                <a:solidFill>
                  <a:srgbClr val="EBECEF"/>
                </a:solidFill>
                <a:latin typeface="Epilogue" pitchFamily="34" charset="0"/>
                <a:ea typeface="Epilogue" pitchFamily="34" charset="-122"/>
                <a:cs typeface="Epilogue" pitchFamily="34" charset="-120"/>
              </a:rPr>
              <a:t> Strong November-December peaks in both years, with 2020 showing dramatic improvement</a:t>
            </a:r>
            <a:endParaRPr lang="en-US" sz="1400" dirty="0"/>
          </a:p>
        </p:txBody>
      </p:sp>
      <p:sp>
        <p:nvSpPr>
          <p:cNvPr id="6" name="Text 4"/>
          <p:cNvSpPr/>
          <p:nvPr/>
        </p:nvSpPr>
        <p:spPr>
          <a:xfrm>
            <a:off x="720923" y="3608665"/>
            <a:ext cx="7737277"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Seasonal Consistency:</a:t>
            </a:r>
            <a:r>
              <a:rPr lang="en-US" sz="1400" dirty="0">
                <a:solidFill>
                  <a:srgbClr val="EBECEF"/>
                </a:solidFill>
                <a:latin typeface="Epilogue" pitchFamily="34" charset="0"/>
                <a:ea typeface="Epilogue" pitchFamily="34" charset="-122"/>
                <a:cs typeface="Epilogue" pitchFamily="34" charset="-120"/>
              </a:rPr>
              <a:t> Both years experienced March-April profit declines, suggesting predictable seasonal patterns</a:t>
            </a:r>
            <a:endParaRPr lang="en-US" sz="1400" dirty="0"/>
          </a:p>
        </p:txBody>
      </p:sp>
      <p:sp>
        <p:nvSpPr>
          <p:cNvPr id="7" name="Text 5"/>
          <p:cNvSpPr/>
          <p:nvPr/>
        </p:nvSpPr>
        <p:spPr>
          <a:xfrm>
            <a:off x="720923" y="4248388"/>
            <a:ext cx="7737277" cy="288369"/>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Recovery Strength:</a:t>
            </a:r>
            <a:r>
              <a:rPr lang="en-US" sz="1400" dirty="0">
                <a:solidFill>
                  <a:srgbClr val="EBECEF"/>
                </a:solidFill>
                <a:latin typeface="Epilogue" pitchFamily="34" charset="0"/>
                <a:ea typeface="Epilogue" pitchFamily="34" charset="-122"/>
                <a:cs typeface="Epilogue" pitchFamily="34" charset="-120"/>
              </a:rPr>
              <a:t> 2020 showed faster recovery and sustained upward momentum</a:t>
            </a:r>
            <a:endParaRPr lang="en-US" sz="1400" dirty="0"/>
          </a:p>
        </p:txBody>
      </p:sp>
      <p:sp>
        <p:nvSpPr>
          <p:cNvPr id="8" name="Text 6"/>
          <p:cNvSpPr/>
          <p:nvPr/>
        </p:nvSpPr>
        <p:spPr>
          <a:xfrm>
            <a:off x="720923" y="4599742"/>
            <a:ext cx="7737277" cy="57673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BECEF"/>
                </a:solidFill>
                <a:latin typeface="Epilogue" pitchFamily="34" charset="0"/>
                <a:ea typeface="Epilogue" pitchFamily="34" charset="-122"/>
                <a:cs typeface="Epilogue" pitchFamily="34" charset="-120"/>
              </a:rPr>
              <a:t>December Peak:</a:t>
            </a:r>
            <a:r>
              <a:rPr lang="en-US" sz="1400" dirty="0">
                <a:solidFill>
                  <a:srgbClr val="EBECEF"/>
                </a:solidFill>
                <a:latin typeface="Epilogue" pitchFamily="34" charset="0"/>
                <a:ea typeface="Epilogue" pitchFamily="34" charset="-122"/>
                <a:cs typeface="Epilogue" pitchFamily="34" charset="-120"/>
              </a:rPr>
              <a:t> 3x growth from ~$60K (2019) to ~$180K (2020) represents our most successful period</a:t>
            </a:r>
            <a:endParaRPr lang="en-US" sz="1400" dirty="0"/>
          </a:p>
        </p:txBody>
      </p:sp>
      <p:sp>
        <p:nvSpPr>
          <p:cNvPr id="9" name="Text 7"/>
          <p:cNvSpPr/>
          <p:nvPr/>
        </p:nvSpPr>
        <p:spPr>
          <a:xfrm>
            <a:off x="720923" y="5338643"/>
            <a:ext cx="7737277" cy="865108"/>
          </a:xfrm>
          <a:prstGeom prst="rect">
            <a:avLst/>
          </a:prstGeom>
          <a:noFill/>
          <a:ln/>
        </p:spPr>
        <p:txBody>
          <a:bodyPr wrap="squar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This performance indicates successful adaptation to market changes, effective holiday campaigns, and improved operational efficiency that can be replicated and scaled.</a:t>
            </a:r>
            <a:endParaRPr lang="en-US" sz="1400" dirty="0"/>
          </a:p>
        </p:txBody>
      </p:sp>
      <p:pic>
        <p:nvPicPr>
          <p:cNvPr id="10" name="Image 0" descr="preencoded.png"/>
          <p:cNvPicPr>
            <a:picLocks noChangeAspect="1"/>
          </p:cNvPicPr>
          <p:nvPr/>
        </p:nvPicPr>
        <p:blipFill>
          <a:blip r:embed="rId3"/>
          <a:stretch>
            <a:fillRect/>
          </a:stretch>
        </p:blipFill>
        <p:spPr>
          <a:xfrm>
            <a:off x="8905399" y="1531620"/>
            <a:ext cx="5011579" cy="5011579"/>
          </a:xfrm>
          <a:prstGeom prst="rect">
            <a:avLst/>
          </a:prstGeom>
        </p:spPr>
      </p:pic>
      <p:sp>
        <p:nvSpPr>
          <p:cNvPr id="11" name="Text 8"/>
          <p:cNvSpPr/>
          <p:nvPr/>
        </p:nvSpPr>
        <p:spPr>
          <a:xfrm>
            <a:off x="8905399" y="6745843"/>
            <a:ext cx="5011579" cy="865108"/>
          </a:xfrm>
          <a:prstGeom prst="rect">
            <a:avLst/>
          </a:prstGeom>
          <a:noFill/>
          <a:ln/>
        </p:spPr>
        <p:txBody>
          <a:bodyPr wrap="squar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The consistent outperformance in 2020 suggests our strategies are working and provides a foundation for continued growth in future periods.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912" y="560784"/>
            <a:ext cx="7882176" cy="985837"/>
          </a:xfrm>
          <a:prstGeom prst="rect">
            <a:avLst/>
          </a:prstGeom>
          <a:noFill/>
          <a:ln/>
        </p:spPr>
        <p:txBody>
          <a:bodyPr wrap="square" lIns="0" tIns="0" rIns="0" bIns="0" rtlCol="0" anchor="t"/>
          <a:lstStyle/>
          <a:p>
            <a:pPr marL="0" indent="0" algn="l">
              <a:lnSpc>
                <a:spcPts val="3850"/>
              </a:lnSpc>
              <a:buNone/>
            </a:pPr>
            <a:r>
              <a:rPr lang="en-US" sz="3100" dirty="0">
                <a:solidFill>
                  <a:srgbClr val="FFFFFF"/>
                </a:solidFill>
                <a:latin typeface="Fraunces Medium" pitchFamily="34" charset="0"/>
                <a:ea typeface="Fraunces Medium" pitchFamily="34" charset="-122"/>
                <a:cs typeface="Fraunces Medium" pitchFamily="34" charset="-120"/>
              </a:rPr>
              <a:t>Product Category Performance: Office Supplies Leadership</a:t>
            </a:r>
            <a:endParaRPr lang="en-US" sz="3100" dirty="0"/>
          </a:p>
        </p:txBody>
      </p:sp>
      <p:sp>
        <p:nvSpPr>
          <p:cNvPr id="4" name="Shape 1"/>
          <p:cNvSpPr/>
          <p:nvPr/>
        </p:nvSpPr>
        <p:spPr>
          <a:xfrm>
            <a:off x="630912" y="1783199"/>
            <a:ext cx="3862268" cy="3242548"/>
          </a:xfrm>
          <a:prstGeom prst="roundRect">
            <a:avLst>
              <a:gd name="adj" fmla="val 2043"/>
            </a:avLst>
          </a:prstGeom>
          <a:solidFill>
            <a:srgbClr val="283157"/>
          </a:solidFill>
          <a:ln w="7620">
            <a:solidFill>
              <a:srgbClr val="414A70"/>
            </a:solidFill>
            <a:prstDash val="solid"/>
          </a:ln>
        </p:spPr>
      </p:sp>
      <p:sp>
        <p:nvSpPr>
          <p:cNvPr id="5" name="Text 2"/>
          <p:cNvSpPr/>
          <p:nvPr/>
        </p:nvSpPr>
        <p:spPr>
          <a:xfrm>
            <a:off x="796171" y="1948458"/>
            <a:ext cx="1971556" cy="246459"/>
          </a:xfrm>
          <a:prstGeom prst="rect">
            <a:avLst/>
          </a:prstGeom>
          <a:noFill/>
          <a:ln/>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Office Supplies</a:t>
            </a:r>
            <a:endParaRPr lang="en-US" sz="1550" dirty="0"/>
          </a:p>
        </p:txBody>
      </p:sp>
      <p:sp>
        <p:nvSpPr>
          <p:cNvPr id="6" name="Text 3"/>
          <p:cNvSpPr/>
          <p:nvPr/>
        </p:nvSpPr>
        <p:spPr>
          <a:xfrm>
            <a:off x="796171" y="2289453"/>
            <a:ext cx="3531751" cy="252413"/>
          </a:xfrm>
          <a:prstGeom prst="rect">
            <a:avLst/>
          </a:prstGeom>
          <a:noFill/>
          <a:ln/>
        </p:spPr>
        <p:txBody>
          <a:bodyPr wrap="none" lIns="0" tIns="0" rIns="0" bIns="0" rtlCol="0" anchor="t"/>
          <a:lstStyle/>
          <a:p>
            <a:pPr marL="0" indent="0" algn="l">
              <a:lnSpc>
                <a:spcPts val="1950"/>
              </a:lnSpc>
              <a:buNone/>
            </a:pPr>
            <a:r>
              <a:rPr lang="en-US" sz="1200" b="1" dirty="0">
                <a:solidFill>
                  <a:srgbClr val="EBECEF"/>
                </a:solidFill>
                <a:latin typeface="Epilogue" pitchFamily="34" charset="0"/>
                <a:ea typeface="Epilogue" pitchFamily="34" charset="-122"/>
                <a:cs typeface="Epilogue" pitchFamily="34" charset="-120"/>
              </a:rPr>
              <a:t>3.6K Units Sold</a:t>
            </a:r>
            <a:endParaRPr lang="en-US" sz="1200" dirty="0"/>
          </a:p>
        </p:txBody>
      </p:sp>
      <p:sp>
        <p:nvSpPr>
          <p:cNvPr id="7" name="Text 4"/>
          <p:cNvSpPr/>
          <p:nvPr/>
        </p:nvSpPr>
        <p:spPr>
          <a:xfrm>
            <a:off x="796171" y="2636401"/>
            <a:ext cx="3531751" cy="100965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Dominant category representing 32% of product mix. High-volume, frequent-purchase items that drive consistent revenue and customer retention.</a:t>
            </a:r>
            <a:endParaRPr lang="en-US" sz="1200" dirty="0"/>
          </a:p>
        </p:txBody>
      </p:sp>
      <p:sp>
        <p:nvSpPr>
          <p:cNvPr id="8" name="Text 5"/>
          <p:cNvSpPr/>
          <p:nvPr/>
        </p:nvSpPr>
        <p:spPr>
          <a:xfrm>
            <a:off x="796171" y="3740587"/>
            <a:ext cx="3531751" cy="504825"/>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Consumable products with repeat purchases</a:t>
            </a:r>
            <a:endParaRPr lang="en-US" sz="1200" dirty="0"/>
          </a:p>
        </p:txBody>
      </p:sp>
      <p:sp>
        <p:nvSpPr>
          <p:cNvPr id="9" name="Text 6"/>
          <p:cNvSpPr/>
          <p:nvPr/>
        </p:nvSpPr>
        <p:spPr>
          <a:xfrm>
            <a:off x="796171" y="4300538"/>
            <a:ext cx="3531751"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Lower price point, higher frequency</a:t>
            </a:r>
            <a:endParaRPr lang="en-US" sz="1200" dirty="0"/>
          </a:p>
        </p:txBody>
      </p:sp>
      <p:sp>
        <p:nvSpPr>
          <p:cNvPr id="10" name="Text 7"/>
          <p:cNvSpPr/>
          <p:nvPr/>
        </p:nvSpPr>
        <p:spPr>
          <a:xfrm>
            <a:off x="796171" y="4608076"/>
            <a:ext cx="3531751"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Strong margin potential through volume</a:t>
            </a:r>
            <a:endParaRPr lang="en-US" sz="1200" dirty="0"/>
          </a:p>
        </p:txBody>
      </p:sp>
      <p:sp>
        <p:nvSpPr>
          <p:cNvPr id="11" name="Shape 8"/>
          <p:cNvSpPr/>
          <p:nvPr/>
        </p:nvSpPr>
        <p:spPr>
          <a:xfrm>
            <a:off x="4650819" y="1783199"/>
            <a:ext cx="3862268" cy="3242548"/>
          </a:xfrm>
          <a:prstGeom prst="roundRect">
            <a:avLst>
              <a:gd name="adj" fmla="val 2043"/>
            </a:avLst>
          </a:prstGeom>
          <a:solidFill>
            <a:srgbClr val="283157"/>
          </a:solidFill>
          <a:ln w="7620">
            <a:solidFill>
              <a:srgbClr val="414A70"/>
            </a:solidFill>
            <a:prstDash val="solid"/>
          </a:ln>
        </p:spPr>
      </p:sp>
      <p:sp>
        <p:nvSpPr>
          <p:cNvPr id="12" name="Text 9"/>
          <p:cNvSpPr/>
          <p:nvPr/>
        </p:nvSpPr>
        <p:spPr>
          <a:xfrm>
            <a:off x="4816078" y="1948458"/>
            <a:ext cx="1971556" cy="246459"/>
          </a:xfrm>
          <a:prstGeom prst="rect">
            <a:avLst/>
          </a:prstGeom>
          <a:noFill/>
          <a:ln/>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Furniture</a:t>
            </a:r>
            <a:endParaRPr lang="en-US" sz="1550" dirty="0"/>
          </a:p>
        </p:txBody>
      </p:sp>
      <p:sp>
        <p:nvSpPr>
          <p:cNvPr id="13" name="Text 10"/>
          <p:cNvSpPr/>
          <p:nvPr/>
        </p:nvSpPr>
        <p:spPr>
          <a:xfrm>
            <a:off x="4816078" y="2289453"/>
            <a:ext cx="3531751" cy="252413"/>
          </a:xfrm>
          <a:prstGeom prst="rect">
            <a:avLst/>
          </a:prstGeom>
          <a:noFill/>
          <a:ln/>
        </p:spPr>
        <p:txBody>
          <a:bodyPr wrap="none" lIns="0" tIns="0" rIns="0" bIns="0" rtlCol="0" anchor="t"/>
          <a:lstStyle/>
          <a:p>
            <a:pPr marL="0" indent="0" algn="l">
              <a:lnSpc>
                <a:spcPts val="1950"/>
              </a:lnSpc>
              <a:buNone/>
            </a:pPr>
            <a:r>
              <a:rPr lang="en-US" sz="1200" b="1" dirty="0">
                <a:solidFill>
                  <a:srgbClr val="EBECEF"/>
                </a:solidFill>
                <a:latin typeface="Epilogue" pitchFamily="34" charset="0"/>
                <a:ea typeface="Epilogue" pitchFamily="34" charset="-122"/>
                <a:cs typeface="Epilogue" pitchFamily="34" charset="-120"/>
              </a:rPr>
              <a:t>1.2K Units Sold</a:t>
            </a:r>
            <a:endParaRPr lang="en-US" sz="1200" dirty="0"/>
          </a:p>
        </p:txBody>
      </p:sp>
      <p:sp>
        <p:nvSpPr>
          <p:cNvPr id="14" name="Text 11"/>
          <p:cNvSpPr/>
          <p:nvPr/>
        </p:nvSpPr>
        <p:spPr>
          <a:xfrm>
            <a:off x="4816078" y="2636401"/>
            <a:ext cx="3531751" cy="757238"/>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Premium category with higher average order values. Bulk purchases and corporate clients drive significant revenue per transaction.</a:t>
            </a:r>
            <a:endParaRPr lang="en-US" sz="1200" dirty="0"/>
          </a:p>
        </p:txBody>
      </p:sp>
      <p:sp>
        <p:nvSpPr>
          <p:cNvPr id="15" name="Text 12"/>
          <p:cNvSpPr/>
          <p:nvPr/>
        </p:nvSpPr>
        <p:spPr>
          <a:xfrm>
            <a:off x="4816078" y="3488174"/>
            <a:ext cx="3531751" cy="504825"/>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Higher ticket items with longer sales cycles</a:t>
            </a:r>
            <a:endParaRPr lang="en-US" sz="1200" dirty="0"/>
          </a:p>
        </p:txBody>
      </p:sp>
      <p:sp>
        <p:nvSpPr>
          <p:cNvPr id="16" name="Text 13"/>
          <p:cNvSpPr/>
          <p:nvPr/>
        </p:nvSpPr>
        <p:spPr>
          <a:xfrm>
            <a:off x="4816078" y="4048125"/>
            <a:ext cx="3531751"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Strong B2B market presence</a:t>
            </a:r>
            <a:endParaRPr lang="en-US" sz="1200" dirty="0"/>
          </a:p>
        </p:txBody>
      </p:sp>
      <p:sp>
        <p:nvSpPr>
          <p:cNvPr id="17" name="Text 14"/>
          <p:cNvSpPr/>
          <p:nvPr/>
        </p:nvSpPr>
        <p:spPr>
          <a:xfrm>
            <a:off x="4816078" y="4355663"/>
            <a:ext cx="3531751"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Cross-selling opportunities</a:t>
            </a:r>
            <a:endParaRPr lang="en-US" sz="1200" dirty="0"/>
          </a:p>
        </p:txBody>
      </p:sp>
      <p:sp>
        <p:nvSpPr>
          <p:cNvPr id="18" name="Shape 15"/>
          <p:cNvSpPr/>
          <p:nvPr/>
        </p:nvSpPr>
        <p:spPr>
          <a:xfrm>
            <a:off x="630912" y="5183386"/>
            <a:ext cx="7882176" cy="2485311"/>
          </a:xfrm>
          <a:prstGeom prst="roundRect">
            <a:avLst>
              <a:gd name="adj" fmla="val 2666"/>
            </a:avLst>
          </a:prstGeom>
          <a:solidFill>
            <a:srgbClr val="283157"/>
          </a:solidFill>
          <a:ln w="7620">
            <a:solidFill>
              <a:srgbClr val="414A70"/>
            </a:solidFill>
            <a:prstDash val="solid"/>
          </a:ln>
        </p:spPr>
      </p:sp>
      <p:sp>
        <p:nvSpPr>
          <p:cNvPr id="19" name="Text 16"/>
          <p:cNvSpPr/>
          <p:nvPr/>
        </p:nvSpPr>
        <p:spPr>
          <a:xfrm>
            <a:off x="796171" y="5348645"/>
            <a:ext cx="1971556" cy="246459"/>
          </a:xfrm>
          <a:prstGeom prst="rect">
            <a:avLst/>
          </a:prstGeom>
          <a:noFill/>
          <a:ln/>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Technology</a:t>
            </a:r>
            <a:endParaRPr lang="en-US" sz="1550" dirty="0"/>
          </a:p>
        </p:txBody>
      </p:sp>
      <p:sp>
        <p:nvSpPr>
          <p:cNvPr id="20" name="Text 17"/>
          <p:cNvSpPr/>
          <p:nvPr/>
        </p:nvSpPr>
        <p:spPr>
          <a:xfrm>
            <a:off x="796171" y="5689640"/>
            <a:ext cx="7551658" cy="252413"/>
          </a:xfrm>
          <a:prstGeom prst="rect">
            <a:avLst/>
          </a:prstGeom>
          <a:noFill/>
          <a:ln/>
        </p:spPr>
        <p:txBody>
          <a:bodyPr wrap="none" lIns="0" tIns="0" rIns="0" bIns="0" rtlCol="0" anchor="t"/>
          <a:lstStyle/>
          <a:p>
            <a:pPr marL="0" indent="0" algn="l">
              <a:lnSpc>
                <a:spcPts val="1950"/>
              </a:lnSpc>
              <a:buNone/>
            </a:pPr>
            <a:r>
              <a:rPr lang="en-US" sz="1200" b="1" dirty="0">
                <a:solidFill>
                  <a:srgbClr val="EBECEF"/>
                </a:solidFill>
                <a:latin typeface="Epilogue" pitchFamily="34" charset="0"/>
                <a:ea typeface="Epilogue" pitchFamily="34" charset="-122"/>
                <a:cs typeface="Epilogue" pitchFamily="34" charset="-120"/>
              </a:rPr>
              <a:t>1.1K Units Sold</a:t>
            </a:r>
            <a:endParaRPr lang="en-US" sz="1200" dirty="0"/>
          </a:p>
        </p:txBody>
      </p:sp>
      <p:sp>
        <p:nvSpPr>
          <p:cNvPr id="21" name="Text 18"/>
          <p:cNvSpPr/>
          <p:nvPr/>
        </p:nvSpPr>
        <p:spPr>
          <a:xfrm>
            <a:off x="796171" y="6036588"/>
            <a:ext cx="7551658" cy="504825"/>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High-value technology products likely generating the highest margins despite lower volume. Strategic importance for profitability.</a:t>
            </a:r>
            <a:endParaRPr lang="en-US" sz="1200" dirty="0"/>
          </a:p>
        </p:txBody>
      </p:sp>
      <p:sp>
        <p:nvSpPr>
          <p:cNvPr id="22" name="Text 19"/>
          <p:cNvSpPr/>
          <p:nvPr/>
        </p:nvSpPr>
        <p:spPr>
          <a:xfrm>
            <a:off x="796171" y="6635948"/>
            <a:ext cx="7551658"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Premium pricing with high margins</a:t>
            </a:r>
            <a:endParaRPr lang="en-US" sz="1200" dirty="0"/>
          </a:p>
        </p:txBody>
      </p:sp>
      <p:sp>
        <p:nvSpPr>
          <p:cNvPr id="23" name="Text 20"/>
          <p:cNvSpPr/>
          <p:nvPr/>
        </p:nvSpPr>
        <p:spPr>
          <a:xfrm>
            <a:off x="796171" y="6943487"/>
            <a:ext cx="7551658"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Corporate and professional market focus</a:t>
            </a:r>
            <a:endParaRPr lang="en-US" sz="1200" dirty="0"/>
          </a:p>
        </p:txBody>
      </p:sp>
      <p:sp>
        <p:nvSpPr>
          <p:cNvPr id="24" name="Text 21"/>
          <p:cNvSpPr/>
          <p:nvPr/>
        </p:nvSpPr>
        <p:spPr>
          <a:xfrm>
            <a:off x="796171" y="7251025"/>
            <a:ext cx="7551658"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Innovation and upgrade cycles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96384"/>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Payment Preferences: Digital Transformation Opportunity</a:t>
            </a:r>
            <a:endParaRPr lang="en-US" sz="3900" dirty="0"/>
          </a:p>
        </p:txBody>
      </p:sp>
      <p:pic>
        <p:nvPicPr>
          <p:cNvPr id="3" name="Image 0" descr="preencoded.png"/>
          <p:cNvPicPr>
            <a:picLocks noChangeAspect="1"/>
          </p:cNvPicPr>
          <p:nvPr/>
        </p:nvPicPr>
        <p:blipFill>
          <a:blip r:embed="rId3"/>
          <a:stretch>
            <a:fillRect/>
          </a:stretch>
        </p:blipFill>
        <p:spPr>
          <a:xfrm>
            <a:off x="793790" y="2357438"/>
            <a:ext cx="4926568" cy="4823579"/>
          </a:xfrm>
          <a:prstGeom prst="rect">
            <a:avLst/>
          </a:prstGeom>
        </p:spPr>
      </p:pic>
      <p:sp>
        <p:nvSpPr>
          <p:cNvPr id="4" name="Shape 1"/>
          <p:cNvSpPr/>
          <p:nvPr/>
        </p:nvSpPr>
        <p:spPr>
          <a:xfrm>
            <a:off x="1682472" y="7211497"/>
            <a:ext cx="198358" cy="198358"/>
          </a:xfrm>
          <a:prstGeom prst="roundRect">
            <a:avLst>
              <a:gd name="adj" fmla="val 9220"/>
            </a:avLst>
          </a:prstGeom>
          <a:solidFill>
            <a:srgbClr val="8C98CA"/>
          </a:solidFill>
          <a:ln/>
        </p:spPr>
      </p:sp>
      <p:sp>
        <p:nvSpPr>
          <p:cNvPr id="5" name="Text 2"/>
          <p:cNvSpPr/>
          <p:nvPr/>
        </p:nvSpPr>
        <p:spPr>
          <a:xfrm>
            <a:off x="1941790" y="7211497"/>
            <a:ext cx="392549" cy="198477"/>
          </a:xfrm>
          <a:prstGeom prst="rect">
            <a:avLst/>
          </a:prstGeom>
          <a:noFill/>
          <a:ln/>
        </p:spPr>
        <p:txBody>
          <a:bodyPr wrap="none" lIns="0" tIns="0" rIns="0" bIns="0" rtlCol="0" anchor="t"/>
          <a:lstStyle/>
          <a:p>
            <a:pPr marL="0" indent="0" algn="l">
              <a:lnSpc>
                <a:spcPts val="1550"/>
              </a:lnSpc>
              <a:buNone/>
            </a:pPr>
            <a:r>
              <a:rPr lang="en-US" sz="1550" dirty="0">
                <a:solidFill>
                  <a:srgbClr val="EBECEF"/>
                </a:solidFill>
                <a:latin typeface="Epilogue" pitchFamily="34" charset="0"/>
                <a:ea typeface="Epilogue" pitchFamily="34" charset="-122"/>
                <a:cs typeface="Epilogue" pitchFamily="34" charset="-120"/>
              </a:rPr>
              <a:t>COD</a:t>
            </a:r>
            <a:endParaRPr lang="en-US" sz="1550" dirty="0"/>
          </a:p>
        </p:txBody>
      </p:sp>
      <p:sp>
        <p:nvSpPr>
          <p:cNvPr id="6" name="Shape 3"/>
          <p:cNvSpPr/>
          <p:nvPr/>
        </p:nvSpPr>
        <p:spPr>
          <a:xfrm>
            <a:off x="2823924" y="7211497"/>
            <a:ext cx="198358" cy="198358"/>
          </a:xfrm>
          <a:prstGeom prst="roundRect">
            <a:avLst>
              <a:gd name="adj" fmla="val 9220"/>
            </a:avLst>
          </a:prstGeom>
          <a:solidFill>
            <a:srgbClr val="8CCA9F"/>
          </a:solidFill>
          <a:ln/>
        </p:spPr>
      </p:sp>
      <p:sp>
        <p:nvSpPr>
          <p:cNvPr id="7" name="Text 4"/>
          <p:cNvSpPr/>
          <p:nvPr/>
        </p:nvSpPr>
        <p:spPr>
          <a:xfrm>
            <a:off x="3083243" y="7211497"/>
            <a:ext cx="606743" cy="198477"/>
          </a:xfrm>
          <a:prstGeom prst="rect">
            <a:avLst/>
          </a:prstGeom>
          <a:noFill/>
          <a:ln/>
        </p:spPr>
        <p:txBody>
          <a:bodyPr wrap="none" lIns="0" tIns="0" rIns="0" bIns="0" rtlCol="0" anchor="t"/>
          <a:lstStyle/>
          <a:p>
            <a:pPr marL="0" indent="0" algn="l">
              <a:lnSpc>
                <a:spcPts val="1550"/>
              </a:lnSpc>
              <a:buNone/>
            </a:pPr>
            <a:r>
              <a:rPr lang="en-US" sz="1550" dirty="0">
                <a:solidFill>
                  <a:srgbClr val="EBECEF"/>
                </a:solidFill>
                <a:latin typeface="Epilogue" pitchFamily="34" charset="0"/>
                <a:ea typeface="Epilogue" pitchFamily="34" charset="-122"/>
                <a:cs typeface="Epilogue" pitchFamily="34" charset="-120"/>
              </a:rPr>
              <a:t>Online</a:t>
            </a:r>
            <a:endParaRPr lang="en-US" sz="1550" dirty="0"/>
          </a:p>
        </p:txBody>
      </p:sp>
      <p:sp>
        <p:nvSpPr>
          <p:cNvPr id="8" name="Shape 5"/>
          <p:cNvSpPr/>
          <p:nvPr/>
        </p:nvSpPr>
        <p:spPr>
          <a:xfrm>
            <a:off x="4179689" y="7211497"/>
            <a:ext cx="198358" cy="198358"/>
          </a:xfrm>
          <a:prstGeom prst="roundRect">
            <a:avLst>
              <a:gd name="adj" fmla="val 9220"/>
            </a:avLst>
          </a:prstGeom>
          <a:solidFill>
            <a:srgbClr val="CABE8C"/>
          </a:solidFill>
          <a:ln/>
        </p:spPr>
      </p:sp>
      <p:sp>
        <p:nvSpPr>
          <p:cNvPr id="9" name="Text 6"/>
          <p:cNvSpPr/>
          <p:nvPr/>
        </p:nvSpPr>
        <p:spPr>
          <a:xfrm>
            <a:off x="4439007" y="7211497"/>
            <a:ext cx="566023" cy="198477"/>
          </a:xfrm>
          <a:prstGeom prst="rect">
            <a:avLst/>
          </a:prstGeom>
          <a:noFill/>
          <a:ln/>
        </p:spPr>
        <p:txBody>
          <a:bodyPr wrap="none" lIns="0" tIns="0" rIns="0" bIns="0" rtlCol="0" anchor="t"/>
          <a:lstStyle/>
          <a:p>
            <a:pPr marL="0" indent="0" algn="l">
              <a:lnSpc>
                <a:spcPts val="1550"/>
              </a:lnSpc>
              <a:buNone/>
            </a:pPr>
            <a:r>
              <a:rPr lang="en-US" sz="1550" dirty="0">
                <a:solidFill>
                  <a:srgbClr val="EBECEF"/>
                </a:solidFill>
                <a:latin typeface="Epilogue" pitchFamily="34" charset="0"/>
                <a:ea typeface="Epilogue" pitchFamily="34" charset="-122"/>
                <a:cs typeface="Epilogue" pitchFamily="34" charset="-120"/>
              </a:rPr>
              <a:t>Cards</a:t>
            </a:r>
            <a:endParaRPr lang="en-US" sz="1550" dirty="0"/>
          </a:p>
        </p:txBody>
      </p:sp>
      <p:sp>
        <p:nvSpPr>
          <p:cNvPr id="10" name="Text 7"/>
          <p:cNvSpPr/>
          <p:nvPr/>
        </p:nvSpPr>
        <p:spPr>
          <a:xfrm>
            <a:off x="6212086" y="2312789"/>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Payment method distribution reveals significant </a:t>
            </a:r>
            <a:r>
              <a:rPr lang="en-US" sz="1550" b="1" dirty="0">
                <a:solidFill>
                  <a:srgbClr val="8C98CA"/>
                </a:solidFill>
                <a:latin typeface="Epilogue" pitchFamily="34" charset="0"/>
                <a:ea typeface="Epilogue" pitchFamily="34" charset="-122"/>
                <a:cs typeface="Epilogue" pitchFamily="34" charset="-120"/>
              </a:rPr>
              <a:t>digital transformation opportunities</a:t>
            </a:r>
            <a:r>
              <a:rPr lang="en-US" sz="1550" dirty="0">
                <a:solidFill>
                  <a:srgbClr val="EBECEF"/>
                </a:solidFill>
                <a:latin typeface="Epilogue" pitchFamily="34" charset="0"/>
                <a:ea typeface="Epilogue" pitchFamily="34" charset="-122"/>
                <a:cs typeface="Epilogue" pitchFamily="34" charset="-120"/>
              </a:rPr>
              <a:t>. While COD remains dominant at 40%, the combined digital payments (online + cards) represent 60% of transactions, indicating growing customer comfort with electronic payments.</a:t>
            </a:r>
            <a:endParaRPr lang="en-US" sz="1550" dirty="0"/>
          </a:p>
        </p:txBody>
      </p:sp>
      <p:sp>
        <p:nvSpPr>
          <p:cNvPr id="11" name="Text 8"/>
          <p:cNvSpPr/>
          <p:nvPr/>
        </p:nvSpPr>
        <p:spPr>
          <a:xfrm>
            <a:off x="6212086" y="3761542"/>
            <a:ext cx="7632025" cy="317540"/>
          </a:xfrm>
          <a:prstGeom prst="rect">
            <a:avLst/>
          </a:prstGeom>
          <a:noFill/>
          <a:ln/>
        </p:spPr>
        <p:txBody>
          <a:bodyPr wrap="non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Strategic Implications:</a:t>
            </a:r>
            <a:endParaRPr lang="en-US" sz="1550" dirty="0"/>
          </a:p>
        </p:txBody>
      </p:sp>
      <p:sp>
        <p:nvSpPr>
          <p:cNvPr id="12" name="Text 9"/>
          <p:cNvSpPr/>
          <p:nvPr/>
        </p:nvSpPr>
        <p:spPr>
          <a:xfrm>
            <a:off x="6212086" y="4257675"/>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COD Dependency:</a:t>
            </a:r>
            <a:r>
              <a:rPr lang="en-US" sz="1550" dirty="0">
                <a:solidFill>
                  <a:srgbClr val="EBECEF"/>
                </a:solidFill>
                <a:latin typeface="Epilogue" pitchFamily="34" charset="0"/>
                <a:ea typeface="Epilogue" pitchFamily="34" charset="-122"/>
                <a:cs typeface="Epilogue" pitchFamily="34" charset="-120"/>
              </a:rPr>
              <a:t> 40% COD usage suggests trust-building opportunities through enhanced customer service and security messaging</a:t>
            </a:r>
            <a:endParaRPr lang="en-US" sz="1550" dirty="0"/>
          </a:p>
        </p:txBody>
      </p:sp>
      <p:sp>
        <p:nvSpPr>
          <p:cNvPr id="13" name="Text 10"/>
          <p:cNvSpPr/>
          <p:nvPr/>
        </p:nvSpPr>
        <p:spPr>
          <a:xfrm>
            <a:off x="6212086" y="4962168"/>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Digital Growth:</a:t>
            </a:r>
            <a:r>
              <a:rPr lang="en-US" sz="1550" dirty="0">
                <a:solidFill>
                  <a:srgbClr val="EBECEF"/>
                </a:solidFill>
                <a:latin typeface="Epilogue" pitchFamily="34" charset="0"/>
                <a:ea typeface="Epilogue" pitchFamily="34" charset="-122"/>
                <a:cs typeface="Epilogue" pitchFamily="34" charset="-120"/>
              </a:rPr>
              <a:t> 37% online payment adoption shows strong digital engagement</a:t>
            </a:r>
            <a:endParaRPr lang="en-US" sz="1550" dirty="0"/>
          </a:p>
        </p:txBody>
      </p:sp>
      <p:sp>
        <p:nvSpPr>
          <p:cNvPr id="14" name="Text 11"/>
          <p:cNvSpPr/>
          <p:nvPr/>
        </p:nvSpPr>
        <p:spPr>
          <a:xfrm>
            <a:off x="6212086" y="5666661"/>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Card Usage:</a:t>
            </a:r>
            <a:r>
              <a:rPr lang="en-US" sz="1550" dirty="0">
                <a:solidFill>
                  <a:srgbClr val="EBECEF"/>
                </a:solidFill>
                <a:latin typeface="Epilogue" pitchFamily="34" charset="0"/>
                <a:ea typeface="Epilogue" pitchFamily="34" charset="-122"/>
                <a:cs typeface="Epilogue" pitchFamily="34" charset="-120"/>
              </a:rPr>
              <a:t> 23% traditional card payments indicate established payment infrastructure</a:t>
            </a:r>
            <a:endParaRPr lang="en-US" sz="1550" dirty="0"/>
          </a:p>
        </p:txBody>
      </p:sp>
      <p:sp>
        <p:nvSpPr>
          <p:cNvPr id="15" name="Text 12"/>
          <p:cNvSpPr/>
          <p:nvPr/>
        </p:nvSpPr>
        <p:spPr>
          <a:xfrm>
            <a:off x="6212086" y="6480334"/>
            <a:ext cx="7632025" cy="635079"/>
          </a:xfrm>
          <a:prstGeom prst="rect">
            <a:avLst/>
          </a:prstGeom>
          <a:noFill/>
          <a:ln/>
        </p:spPr>
        <p:txBody>
          <a:bodyPr wrap="squar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Optimization Strategy:</a:t>
            </a:r>
            <a:r>
              <a:rPr lang="en-US" sz="1550" dirty="0">
                <a:solidFill>
                  <a:srgbClr val="EBECEF"/>
                </a:solidFill>
                <a:latin typeface="Epilogue" pitchFamily="34" charset="0"/>
                <a:ea typeface="Epilogue" pitchFamily="34" charset="-122"/>
                <a:cs typeface="Epilogue" pitchFamily="34" charset="-120"/>
              </a:rPr>
              <a:t> Implement incentives for online payments to reduce COD processing costs while maintaining customer convenience and trust.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2805" y="366355"/>
            <a:ext cx="7602260" cy="416243"/>
          </a:xfrm>
          <a:prstGeom prst="rect">
            <a:avLst/>
          </a:prstGeom>
          <a:noFill/>
          <a:ln/>
        </p:spPr>
        <p:txBody>
          <a:bodyPr wrap="none" lIns="0" tIns="0" rIns="0" bIns="0" rtlCol="0" anchor="t"/>
          <a:lstStyle/>
          <a:p>
            <a:pPr marL="0" indent="0" algn="l">
              <a:lnSpc>
                <a:spcPts val="3250"/>
              </a:lnSpc>
              <a:buNone/>
            </a:pPr>
            <a:r>
              <a:rPr lang="en-US" sz="2600" dirty="0">
                <a:solidFill>
                  <a:srgbClr val="FFFFFF"/>
                </a:solidFill>
                <a:latin typeface="Fraunces Medium" pitchFamily="34" charset="0"/>
                <a:ea typeface="Fraunces Medium" pitchFamily="34" charset="-122"/>
                <a:cs typeface="Fraunces Medium" pitchFamily="34" charset="-120"/>
              </a:rPr>
              <a:t>Regional Performance: West Region Dominance</a:t>
            </a:r>
            <a:endParaRPr lang="en-US" sz="2600" dirty="0"/>
          </a:p>
        </p:txBody>
      </p:sp>
      <p:sp>
        <p:nvSpPr>
          <p:cNvPr id="3" name="Text 1"/>
          <p:cNvSpPr/>
          <p:nvPr/>
        </p:nvSpPr>
        <p:spPr>
          <a:xfrm>
            <a:off x="3063002" y="1914763"/>
            <a:ext cx="1638538" cy="333018"/>
          </a:xfrm>
          <a:prstGeom prst="rect">
            <a:avLst/>
          </a:prstGeom>
          <a:noFill/>
          <a:ln/>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41%</a:t>
            </a:r>
            <a:endParaRPr lang="en-US" sz="2600" dirty="0"/>
          </a:p>
        </p:txBody>
      </p:sp>
      <p:pic>
        <p:nvPicPr>
          <p:cNvPr id="4" name="Image 0" descr="preencoded.png"/>
          <p:cNvPicPr>
            <a:picLocks noChangeAspect="1"/>
          </p:cNvPicPr>
          <p:nvPr/>
        </p:nvPicPr>
        <p:blipFill>
          <a:blip r:embed="rId3"/>
          <a:stretch>
            <a:fillRect/>
          </a:stretch>
        </p:blipFill>
        <p:spPr>
          <a:xfrm>
            <a:off x="2883218" y="1082159"/>
            <a:ext cx="1998345" cy="1998345"/>
          </a:xfrm>
          <a:prstGeom prst="rect">
            <a:avLst/>
          </a:prstGeom>
        </p:spPr>
      </p:pic>
      <p:sp>
        <p:nvSpPr>
          <p:cNvPr id="5" name="Text 2"/>
          <p:cNvSpPr/>
          <p:nvPr/>
        </p:nvSpPr>
        <p:spPr>
          <a:xfrm>
            <a:off x="3049786" y="3246834"/>
            <a:ext cx="1665208" cy="208121"/>
          </a:xfrm>
          <a:prstGeom prst="rect">
            <a:avLst/>
          </a:prstGeom>
          <a:noFill/>
          <a:ln/>
        </p:spPr>
        <p:txBody>
          <a:bodyPr wrap="none" lIns="0" tIns="0" rIns="0" bIns="0" rtlCol="0" anchor="t"/>
          <a:lstStyle/>
          <a:p>
            <a:pPr marL="0" indent="0" algn="ctr">
              <a:lnSpc>
                <a:spcPts val="1600"/>
              </a:lnSpc>
              <a:buNone/>
            </a:pPr>
            <a:r>
              <a:rPr lang="en-US" sz="1300" dirty="0">
                <a:solidFill>
                  <a:srgbClr val="EBECEF"/>
                </a:solidFill>
                <a:latin typeface="Fraunces Medium" pitchFamily="34" charset="0"/>
                <a:ea typeface="Fraunces Medium" pitchFamily="34" charset="-122"/>
                <a:cs typeface="Fraunces Medium" pitchFamily="34" charset="-120"/>
              </a:rPr>
              <a:t>West Region</a:t>
            </a:r>
            <a:endParaRPr lang="en-US" sz="1300" dirty="0"/>
          </a:p>
        </p:txBody>
      </p:sp>
      <p:sp>
        <p:nvSpPr>
          <p:cNvPr id="6" name="Text 3"/>
          <p:cNvSpPr/>
          <p:nvPr/>
        </p:nvSpPr>
        <p:spPr>
          <a:xfrm>
            <a:off x="532805" y="3534847"/>
            <a:ext cx="6699171" cy="213122"/>
          </a:xfrm>
          <a:prstGeom prst="rect">
            <a:avLst/>
          </a:prstGeom>
          <a:noFill/>
          <a:ln/>
        </p:spPr>
        <p:txBody>
          <a:bodyPr wrap="none" lIns="0" tIns="0" rIns="0" bIns="0" rtlCol="0" anchor="t"/>
          <a:lstStyle/>
          <a:p>
            <a:pPr marL="0" indent="0" algn="ctr">
              <a:lnSpc>
                <a:spcPts val="1650"/>
              </a:lnSpc>
              <a:buNone/>
            </a:pPr>
            <a:r>
              <a:rPr lang="en-US" sz="1000" dirty="0">
                <a:solidFill>
                  <a:srgbClr val="EBECEF"/>
                </a:solidFill>
                <a:latin typeface="Epilogue" pitchFamily="34" charset="0"/>
                <a:ea typeface="Epilogue" pitchFamily="34" charset="-122"/>
                <a:cs typeface="Epilogue" pitchFamily="34" charset="-120"/>
              </a:rPr>
              <a:t>Leading market with exceptional performance, generating nearly 2x other regions</a:t>
            </a:r>
            <a:endParaRPr lang="en-US" sz="1000" dirty="0"/>
          </a:p>
        </p:txBody>
      </p:sp>
      <p:sp>
        <p:nvSpPr>
          <p:cNvPr id="7" name="Text 4"/>
          <p:cNvSpPr/>
          <p:nvPr/>
        </p:nvSpPr>
        <p:spPr>
          <a:xfrm>
            <a:off x="9928622" y="1914763"/>
            <a:ext cx="1638538" cy="333018"/>
          </a:xfrm>
          <a:prstGeom prst="rect">
            <a:avLst/>
          </a:prstGeom>
          <a:noFill/>
          <a:ln/>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23%</a:t>
            </a:r>
            <a:endParaRPr lang="en-US" sz="2600" dirty="0"/>
          </a:p>
        </p:txBody>
      </p:sp>
      <p:pic>
        <p:nvPicPr>
          <p:cNvPr id="8" name="Image 1" descr="preencoded.png"/>
          <p:cNvPicPr>
            <a:picLocks noChangeAspect="1"/>
          </p:cNvPicPr>
          <p:nvPr/>
        </p:nvPicPr>
        <p:blipFill>
          <a:blip r:embed="rId4"/>
          <a:stretch>
            <a:fillRect/>
          </a:stretch>
        </p:blipFill>
        <p:spPr>
          <a:xfrm>
            <a:off x="9748837" y="1082159"/>
            <a:ext cx="1998345" cy="1998345"/>
          </a:xfrm>
          <a:prstGeom prst="rect">
            <a:avLst/>
          </a:prstGeom>
        </p:spPr>
      </p:pic>
      <p:sp>
        <p:nvSpPr>
          <p:cNvPr id="9" name="Text 5"/>
          <p:cNvSpPr/>
          <p:nvPr/>
        </p:nvSpPr>
        <p:spPr>
          <a:xfrm>
            <a:off x="9915406" y="3246834"/>
            <a:ext cx="1665208" cy="208121"/>
          </a:xfrm>
          <a:prstGeom prst="rect">
            <a:avLst/>
          </a:prstGeom>
          <a:noFill/>
          <a:ln/>
        </p:spPr>
        <p:txBody>
          <a:bodyPr wrap="none" lIns="0" tIns="0" rIns="0" bIns="0" rtlCol="0" anchor="t"/>
          <a:lstStyle/>
          <a:p>
            <a:pPr marL="0" indent="0" algn="ctr">
              <a:lnSpc>
                <a:spcPts val="1600"/>
              </a:lnSpc>
              <a:buNone/>
            </a:pPr>
            <a:r>
              <a:rPr lang="en-US" sz="1300" dirty="0">
                <a:solidFill>
                  <a:srgbClr val="EBECEF"/>
                </a:solidFill>
                <a:latin typeface="Fraunces Medium" pitchFamily="34" charset="0"/>
                <a:ea typeface="Fraunces Medium" pitchFamily="34" charset="-122"/>
                <a:cs typeface="Fraunces Medium" pitchFamily="34" charset="-120"/>
              </a:rPr>
              <a:t>East Region</a:t>
            </a:r>
            <a:endParaRPr lang="en-US" sz="1300" dirty="0"/>
          </a:p>
        </p:txBody>
      </p:sp>
      <p:sp>
        <p:nvSpPr>
          <p:cNvPr id="10" name="Text 6"/>
          <p:cNvSpPr/>
          <p:nvPr/>
        </p:nvSpPr>
        <p:spPr>
          <a:xfrm>
            <a:off x="7398425" y="3534847"/>
            <a:ext cx="6699171" cy="213122"/>
          </a:xfrm>
          <a:prstGeom prst="rect">
            <a:avLst/>
          </a:prstGeom>
          <a:noFill/>
          <a:ln/>
        </p:spPr>
        <p:txBody>
          <a:bodyPr wrap="none" lIns="0" tIns="0" rIns="0" bIns="0" rtlCol="0" anchor="t"/>
          <a:lstStyle/>
          <a:p>
            <a:pPr marL="0" indent="0" algn="ctr">
              <a:lnSpc>
                <a:spcPts val="1650"/>
              </a:lnSpc>
              <a:buNone/>
            </a:pPr>
            <a:r>
              <a:rPr lang="en-US" sz="1000" dirty="0">
                <a:solidFill>
                  <a:srgbClr val="EBECEF"/>
                </a:solidFill>
                <a:latin typeface="Epilogue" pitchFamily="34" charset="0"/>
                <a:ea typeface="Epilogue" pitchFamily="34" charset="-122"/>
                <a:cs typeface="Epilogue" pitchFamily="34" charset="-120"/>
              </a:rPr>
              <a:t>Secondary market with solid performance and growth potential</a:t>
            </a:r>
            <a:endParaRPr lang="en-US" sz="1000" dirty="0"/>
          </a:p>
        </p:txBody>
      </p:sp>
      <p:sp>
        <p:nvSpPr>
          <p:cNvPr id="11" name="Text 7"/>
          <p:cNvSpPr/>
          <p:nvPr/>
        </p:nvSpPr>
        <p:spPr>
          <a:xfrm>
            <a:off x="3063002" y="4880134"/>
            <a:ext cx="1638538" cy="333018"/>
          </a:xfrm>
          <a:prstGeom prst="rect">
            <a:avLst/>
          </a:prstGeom>
          <a:noFill/>
          <a:ln/>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18%</a:t>
            </a:r>
            <a:endParaRPr lang="en-US" sz="2600" dirty="0"/>
          </a:p>
        </p:txBody>
      </p:sp>
      <p:pic>
        <p:nvPicPr>
          <p:cNvPr id="12" name="Image 2" descr="preencoded.png"/>
          <p:cNvPicPr>
            <a:picLocks noChangeAspect="1"/>
          </p:cNvPicPr>
          <p:nvPr/>
        </p:nvPicPr>
        <p:blipFill>
          <a:blip r:embed="rId5"/>
          <a:stretch>
            <a:fillRect/>
          </a:stretch>
        </p:blipFill>
        <p:spPr>
          <a:xfrm>
            <a:off x="2883218" y="4047530"/>
            <a:ext cx="1998345" cy="1998345"/>
          </a:xfrm>
          <a:prstGeom prst="rect">
            <a:avLst/>
          </a:prstGeom>
        </p:spPr>
      </p:pic>
      <p:sp>
        <p:nvSpPr>
          <p:cNvPr id="13" name="Text 8"/>
          <p:cNvSpPr/>
          <p:nvPr/>
        </p:nvSpPr>
        <p:spPr>
          <a:xfrm>
            <a:off x="3049786" y="6212205"/>
            <a:ext cx="1665208" cy="208121"/>
          </a:xfrm>
          <a:prstGeom prst="rect">
            <a:avLst/>
          </a:prstGeom>
          <a:noFill/>
          <a:ln/>
        </p:spPr>
        <p:txBody>
          <a:bodyPr wrap="none" lIns="0" tIns="0" rIns="0" bIns="0" rtlCol="0" anchor="t"/>
          <a:lstStyle/>
          <a:p>
            <a:pPr marL="0" indent="0" algn="ctr">
              <a:lnSpc>
                <a:spcPts val="1600"/>
              </a:lnSpc>
              <a:buNone/>
            </a:pPr>
            <a:r>
              <a:rPr lang="en-US" sz="1300" dirty="0">
                <a:solidFill>
                  <a:srgbClr val="EBECEF"/>
                </a:solidFill>
                <a:latin typeface="Fraunces Medium" pitchFamily="34" charset="0"/>
                <a:ea typeface="Fraunces Medium" pitchFamily="34" charset="-122"/>
                <a:cs typeface="Fraunces Medium" pitchFamily="34" charset="-120"/>
              </a:rPr>
              <a:t>South Region</a:t>
            </a:r>
            <a:endParaRPr lang="en-US" sz="1300" dirty="0"/>
          </a:p>
        </p:txBody>
      </p:sp>
      <p:sp>
        <p:nvSpPr>
          <p:cNvPr id="14" name="Text 9"/>
          <p:cNvSpPr/>
          <p:nvPr/>
        </p:nvSpPr>
        <p:spPr>
          <a:xfrm>
            <a:off x="532805" y="6500217"/>
            <a:ext cx="6699171" cy="213122"/>
          </a:xfrm>
          <a:prstGeom prst="rect">
            <a:avLst/>
          </a:prstGeom>
          <a:noFill/>
          <a:ln/>
        </p:spPr>
        <p:txBody>
          <a:bodyPr wrap="none" lIns="0" tIns="0" rIns="0" bIns="0" rtlCol="0" anchor="t"/>
          <a:lstStyle/>
          <a:p>
            <a:pPr marL="0" indent="0" algn="ctr">
              <a:lnSpc>
                <a:spcPts val="1650"/>
              </a:lnSpc>
              <a:buNone/>
            </a:pPr>
            <a:r>
              <a:rPr lang="en-US" sz="1000" dirty="0">
                <a:solidFill>
                  <a:srgbClr val="EBECEF"/>
                </a:solidFill>
                <a:latin typeface="Epilogue" pitchFamily="34" charset="0"/>
                <a:ea typeface="Epilogue" pitchFamily="34" charset="-122"/>
                <a:cs typeface="Epilogue" pitchFamily="34" charset="-120"/>
              </a:rPr>
              <a:t>Balanced market coverage with expansion opportunities</a:t>
            </a:r>
            <a:endParaRPr lang="en-US" sz="1000" dirty="0"/>
          </a:p>
        </p:txBody>
      </p:sp>
      <p:sp>
        <p:nvSpPr>
          <p:cNvPr id="15" name="Text 10"/>
          <p:cNvSpPr/>
          <p:nvPr/>
        </p:nvSpPr>
        <p:spPr>
          <a:xfrm>
            <a:off x="9928622" y="4880134"/>
            <a:ext cx="1638538" cy="333018"/>
          </a:xfrm>
          <a:prstGeom prst="rect">
            <a:avLst/>
          </a:prstGeom>
          <a:noFill/>
          <a:ln/>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18%</a:t>
            </a:r>
            <a:endParaRPr lang="en-US" sz="2600" dirty="0"/>
          </a:p>
        </p:txBody>
      </p:sp>
      <p:pic>
        <p:nvPicPr>
          <p:cNvPr id="16" name="Image 3" descr="preencoded.png"/>
          <p:cNvPicPr>
            <a:picLocks noChangeAspect="1"/>
          </p:cNvPicPr>
          <p:nvPr/>
        </p:nvPicPr>
        <p:blipFill>
          <a:blip r:embed="rId5"/>
          <a:stretch>
            <a:fillRect/>
          </a:stretch>
        </p:blipFill>
        <p:spPr>
          <a:xfrm>
            <a:off x="9748837" y="4047530"/>
            <a:ext cx="1998345" cy="1998345"/>
          </a:xfrm>
          <a:prstGeom prst="rect">
            <a:avLst/>
          </a:prstGeom>
        </p:spPr>
      </p:pic>
      <p:sp>
        <p:nvSpPr>
          <p:cNvPr id="17" name="Text 11"/>
          <p:cNvSpPr/>
          <p:nvPr/>
        </p:nvSpPr>
        <p:spPr>
          <a:xfrm>
            <a:off x="9915406" y="6212205"/>
            <a:ext cx="1665208" cy="208121"/>
          </a:xfrm>
          <a:prstGeom prst="rect">
            <a:avLst/>
          </a:prstGeom>
          <a:noFill/>
          <a:ln/>
        </p:spPr>
        <p:txBody>
          <a:bodyPr wrap="none" lIns="0" tIns="0" rIns="0" bIns="0" rtlCol="0" anchor="t"/>
          <a:lstStyle/>
          <a:p>
            <a:pPr marL="0" indent="0" algn="ctr">
              <a:lnSpc>
                <a:spcPts val="1600"/>
              </a:lnSpc>
              <a:buNone/>
            </a:pPr>
            <a:r>
              <a:rPr lang="en-US" sz="1300" dirty="0">
                <a:solidFill>
                  <a:srgbClr val="EBECEF"/>
                </a:solidFill>
                <a:latin typeface="Fraunces Medium" pitchFamily="34" charset="0"/>
                <a:ea typeface="Fraunces Medium" pitchFamily="34" charset="-122"/>
                <a:cs typeface="Fraunces Medium" pitchFamily="34" charset="-120"/>
              </a:rPr>
              <a:t>Central Region</a:t>
            </a:r>
            <a:endParaRPr lang="en-US" sz="1300" dirty="0"/>
          </a:p>
        </p:txBody>
      </p:sp>
      <p:sp>
        <p:nvSpPr>
          <p:cNvPr id="18" name="Text 12"/>
          <p:cNvSpPr/>
          <p:nvPr/>
        </p:nvSpPr>
        <p:spPr>
          <a:xfrm>
            <a:off x="7398425" y="6500217"/>
            <a:ext cx="6699171" cy="213122"/>
          </a:xfrm>
          <a:prstGeom prst="rect">
            <a:avLst/>
          </a:prstGeom>
          <a:noFill/>
          <a:ln/>
        </p:spPr>
        <p:txBody>
          <a:bodyPr wrap="none" lIns="0" tIns="0" rIns="0" bIns="0" rtlCol="0" anchor="t"/>
          <a:lstStyle/>
          <a:p>
            <a:pPr marL="0" indent="0" algn="ctr">
              <a:lnSpc>
                <a:spcPts val="1650"/>
              </a:lnSpc>
              <a:buNone/>
            </a:pPr>
            <a:r>
              <a:rPr lang="en-US" sz="1000" dirty="0">
                <a:solidFill>
                  <a:srgbClr val="EBECEF"/>
                </a:solidFill>
                <a:latin typeface="Epilogue" pitchFamily="34" charset="0"/>
                <a:ea typeface="Epilogue" pitchFamily="34" charset="-122"/>
                <a:cs typeface="Epilogue" pitchFamily="34" charset="-120"/>
              </a:rPr>
              <a:t>Matched South region performance with growth potential</a:t>
            </a:r>
            <a:endParaRPr lang="en-US" sz="1000" dirty="0"/>
          </a:p>
        </p:txBody>
      </p:sp>
      <p:sp>
        <p:nvSpPr>
          <p:cNvPr id="19" name="Text 13"/>
          <p:cNvSpPr/>
          <p:nvPr/>
        </p:nvSpPr>
        <p:spPr>
          <a:xfrm>
            <a:off x="532805" y="6863120"/>
            <a:ext cx="13564791" cy="426244"/>
          </a:xfrm>
          <a:prstGeom prst="rect">
            <a:avLst/>
          </a:prstGeom>
          <a:noFill/>
          <a:ln/>
        </p:spPr>
        <p:txBody>
          <a:bodyPr wrap="square" lIns="0" tIns="0" rIns="0" bIns="0" rtlCol="0" anchor="t"/>
          <a:lstStyle/>
          <a:p>
            <a:pPr marL="0" indent="0" algn="l">
              <a:lnSpc>
                <a:spcPts val="1650"/>
              </a:lnSpc>
              <a:buNone/>
            </a:pPr>
            <a:r>
              <a:rPr lang="en-US" sz="1000" dirty="0">
                <a:solidFill>
                  <a:srgbClr val="EBECEF"/>
                </a:solidFill>
                <a:latin typeface="Epilogue" pitchFamily="34" charset="0"/>
                <a:ea typeface="Epilogue" pitchFamily="34" charset="-122"/>
                <a:cs typeface="Epilogue" pitchFamily="34" charset="-120"/>
              </a:rPr>
              <a:t>The West region's </a:t>
            </a:r>
            <a:r>
              <a:rPr lang="en-US" sz="1000" b="1" dirty="0">
                <a:solidFill>
                  <a:srgbClr val="8C98CA"/>
                </a:solidFill>
                <a:latin typeface="Epilogue" pitchFamily="34" charset="0"/>
                <a:ea typeface="Epilogue" pitchFamily="34" charset="-122"/>
                <a:cs typeface="Epilogue" pitchFamily="34" charset="-120"/>
              </a:rPr>
              <a:t>41% market share dominance</a:t>
            </a:r>
            <a:r>
              <a:rPr lang="en-US" sz="1000" dirty="0">
                <a:solidFill>
                  <a:srgbClr val="EBECEF"/>
                </a:solidFill>
                <a:latin typeface="Epilogue" pitchFamily="34" charset="0"/>
                <a:ea typeface="Epilogue" pitchFamily="34" charset="-122"/>
                <a:cs typeface="Epilogue" pitchFamily="34" charset="-120"/>
              </a:rPr>
              <a:t> represents a significant competitive advantage and provides a proven success model for replication. The region generates nearly double the sales of other regions, suggesting superior market penetration, customer satisfaction, or operational efficiency.</a:t>
            </a:r>
            <a:endParaRPr lang="en-US" sz="1000" dirty="0"/>
          </a:p>
        </p:txBody>
      </p:sp>
      <p:sp>
        <p:nvSpPr>
          <p:cNvPr id="20" name="Text 14"/>
          <p:cNvSpPr/>
          <p:nvPr/>
        </p:nvSpPr>
        <p:spPr>
          <a:xfrm>
            <a:off x="532805" y="7439144"/>
            <a:ext cx="13564791" cy="426244"/>
          </a:xfrm>
          <a:prstGeom prst="rect">
            <a:avLst/>
          </a:prstGeom>
          <a:noFill/>
          <a:ln/>
        </p:spPr>
        <p:txBody>
          <a:bodyPr wrap="square" lIns="0" tIns="0" rIns="0" bIns="0" rtlCol="0" anchor="t"/>
          <a:lstStyle/>
          <a:p>
            <a:pPr marL="0" indent="0" algn="l">
              <a:lnSpc>
                <a:spcPts val="1650"/>
              </a:lnSpc>
              <a:buNone/>
            </a:pPr>
            <a:r>
              <a:rPr lang="en-US" sz="1000" b="1" dirty="0">
                <a:solidFill>
                  <a:srgbClr val="EBECEF"/>
                </a:solidFill>
                <a:latin typeface="Epilogue" pitchFamily="34" charset="0"/>
                <a:ea typeface="Epilogue" pitchFamily="34" charset="-122"/>
                <a:cs typeface="Epilogue" pitchFamily="34" charset="-120"/>
              </a:rPr>
              <a:t>Expansion Strategy:</a:t>
            </a:r>
            <a:r>
              <a:rPr lang="en-US" sz="1000" dirty="0">
                <a:solidFill>
                  <a:srgbClr val="EBECEF"/>
                </a:solidFill>
                <a:latin typeface="Epilogue" pitchFamily="34" charset="0"/>
                <a:ea typeface="Epilogue" pitchFamily="34" charset="-122"/>
                <a:cs typeface="Epilogue" pitchFamily="34" charset="-120"/>
              </a:rPr>
              <a:t> Analyze West region's success factors including customer demographics, product mix preferences, marketing channels, and operational practices. Apply these learnings to accelerate growth in the balanced but underperforming Central and South regions (18% each).</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86383"/>
            <a:ext cx="12682418"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Shipping Preferences: Cost-Conscious Customer Base</a:t>
            </a:r>
            <a:endParaRPr lang="en-US" sz="3900" dirty="0"/>
          </a:p>
        </p:txBody>
      </p:sp>
      <p:sp>
        <p:nvSpPr>
          <p:cNvPr id="3" name="Shape 1"/>
          <p:cNvSpPr/>
          <p:nvPr/>
        </p:nvSpPr>
        <p:spPr>
          <a:xfrm>
            <a:off x="793790" y="1826538"/>
            <a:ext cx="5677019" cy="248007"/>
          </a:xfrm>
          <a:prstGeom prst="roundRect">
            <a:avLst>
              <a:gd name="adj" fmla="val 33612"/>
            </a:avLst>
          </a:prstGeom>
          <a:solidFill>
            <a:srgbClr val="080E26"/>
          </a:solidFill>
          <a:ln w="7620">
            <a:solidFill>
              <a:srgbClr val="E58A35"/>
            </a:solidFill>
            <a:prstDash val="solid"/>
          </a:ln>
        </p:spPr>
      </p:sp>
      <p:sp>
        <p:nvSpPr>
          <p:cNvPr id="4" name="Shape 2"/>
          <p:cNvSpPr/>
          <p:nvPr/>
        </p:nvSpPr>
        <p:spPr>
          <a:xfrm>
            <a:off x="793790" y="1826538"/>
            <a:ext cx="4144208" cy="248007"/>
          </a:xfrm>
          <a:prstGeom prst="roundRect">
            <a:avLst>
              <a:gd name="adj" fmla="val 33612"/>
            </a:avLst>
          </a:prstGeom>
          <a:solidFill>
            <a:srgbClr val="FFA44F"/>
          </a:solidFill>
          <a:ln/>
        </p:spPr>
      </p:sp>
      <p:sp>
        <p:nvSpPr>
          <p:cNvPr id="5" name="Text 3"/>
          <p:cNvSpPr/>
          <p:nvPr/>
        </p:nvSpPr>
        <p:spPr>
          <a:xfrm>
            <a:off x="6619637" y="1826538"/>
            <a:ext cx="453509" cy="248007"/>
          </a:xfrm>
          <a:prstGeom prst="rect">
            <a:avLst/>
          </a:prstGeom>
          <a:noFill/>
          <a:ln/>
        </p:spPr>
        <p:txBody>
          <a:bodyPr wrap="none" lIns="0" tIns="0" rIns="0" bIns="0" rtlCol="0" anchor="t"/>
          <a:lstStyle/>
          <a:p>
            <a:pPr marL="0" indent="0" algn="l">
              <a:lnSpc>
                <a:spcPts val="1950"/>
              </a:lnSpc>
              <a:buNone/>
            </a:pPr>
            <a:r>
              <a:rPr lang="en-US" sz="1950" dirty="0">
                <a:solidFill>
                  <a:srgbClr val="EBECEF"/>
                </a:solidFill>
                <a:latin typeface="Fraunces Medium" pitchFamily="34" charset="0"/>
                <a:ea typeface="Fraunces Medium" pitchFamily="34" charset="-122"/>
                <a:cs typeface="Fraunces Medium" pitchFamily="34" charset="-120"/>
              </a:rPr>
              <a:t>73%</a:t>
            </a:r>
            <a:endParaRPr lang="en-US" sz="1950" dirty="0"/>
          </a:p>
        </p:txBody>
      </p:sp>
      <p:sp>
        <p:nvSpPr>
          <p:cNvPr id="6" name="Text 4"/>
          <p:cNvSpPr/>
          <p:nvPr/>
        </p:nvSpPr>
        <p:spPr>
          <a:xfrm>
            <a:off x="793790" y="232255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Standard Shipping</a:t>
            </a:r>
            <a:endParaRPr lang="en-US" sz="1950" dirty="0"/>
          </a:p>
        </p:txBody>
      </p:sp>
      <p:sp>
        <p:nvSpPr>
          <p:cNvPr id="7" name="Text 5"/>
          <p:cNvSpPr/>
          <p:nvPr/>
        </p:nvSpPr>
        <p:spPr>
          <a:xfrm>
            <a:off x="793790" y="2831068"/>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Combined standard and second class preferences indicate cost-conscious customers</a:t>
            </a:r>
            <a:endParaRPr lang="en-US" sz="1550" dirty="0"/>
          </a:p>
        </p:txBody>
      </p:sp>
      <p:sp>
        <p:nvSpPr>
          <p:cNvPr id="8" name="Shape 6"/>
          <p:cNvSpPr/>
          <p:nvPr/>
        </p:nvSpPr>
        <p:spPr>
          <a:xfrm>
            <a:off x="793790" y="3962162"/>
            <a:ext cx="5627489" cy="248007"/>
          </a:xfrm>
          <a:prstGeom prst="roundRect">
            <a:avLst>
              <a:gd name="adj" fmla="val 33612"/>
            </a:avLst>
          </a:prstGeom>
          <a:solidFill>
            <a:srgbClr val="080E26"/>
          </a:solidFill>
          <a:ln w="7620">
            <a:solidFill>
              <a:srgbClr val="E58A35"/>
            </a:solidFill>
            <a:prstDash val="solid"/>
          </a:ln>
        </p:spPr>
      </p:sp>
      <p:sp>
        <p:nvSpPr>
          <p:cNvPr id="9" name="Shape 7"/>
          <p:cNvSpPr/>
          <p:nvPr/>
        </p:nvSpPr>
        <p:spPr>
          <a:xfrm>
            <a:off x="793790" y="3962162"/>
            <a:ext cx="1125498" cy="248007"/>
          </a:xfrm>
          <a:prstGeom prst="roundRect">
            <a:avLst>
              <a:gd name="adj" fmla="val 33612"/>
            </a:avLst>
          </a:prstGeom>
          <a:solidFill>
            <a:srgbClr val="FFA44F"/>
          </a:solidFill>
          <a:ln/>
        </p:spPr>
      </p:sp>
      <p:sp>
        <p:nvSpPr>
          <p:cNvPr id="10" name="Text 8"/>
          <p:cNvSpPr/>
          <p:nvPr/>
        </p:nvSpPr>
        <p:spPr>
          <a:xfrm>
            <a:off x="6570107" y="3962162"/>
            <a:ext cx="503039" cy="248007"/>
          </a:xfrm>
          <a:prstGeom prst="rect">
            <a:avLst/>
          </a:prstGeom>
          <a:noFill/>
          <a:ln/>
        </p:spPr>
        <p:txBody>
          <a:bodyPr wrap="none" lIns="0" tIns="0" rIns="0" bIns="0" rtlCol="0" anchor="t"/>
          <a:lstStyle/>
          <a:p>
            <a:pPr marL="0" indent="0" algn="l">
              <a:lnSpc>
                <a:spcPts val="1950"/>
              </a:lnSpc>
              <a:buNone/>
            </a:pPr>
            <a:r>
              <a:rPr lang="en-US" sz="1950" dirty="0">
                <a:solidFill>
                  <a:srgbClr val="EBECEF"/>
                </a:solidFill>
                <a:latin typeface="Fraunces Medium" pitchFamily="34" charset="0"/>
                <a:ea typeface="Fraunces Medium" pitchFamily="34" charset="-122"/>
                <a:cs typeface="Fraunces Medium" pitchFamily="34" charset="-120"/>
              </a:rPr>
              <a:t>20%</a:t>
            </a:r>
            <a:endParaRPr lang="en-US" sz="1950" dirty="0"/>
          </a:p>
        </p:txBody>
      </p:sp>
      <p:sp>
        <p:nvSpPr>
          <p:cNvPr id="11" name="Text 9"/>
          <p:cNvSpPr/>
          <p:nvPr/>
        </p:nvSpPr>
        <p:spPr>
          <a:xfrm>
            <a:off x="793790" y="44581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First Class</a:t>
            </a:r>
            <a:endParaRPr lang="en-US" sz="1950" dirty="0"/>
          </a:p>
        </p:txBody>
      </p:sp>
      <p:sp>
        <p:nvSpPr>
          <p:cNvPr id="12" name="Text 10"/>
          <p:cNvSpPr/>
          <p:nvPr/>
        </p:nvSpPr>
        <p:spPr>
          <a:xfrm>
            <a:off x="793790" y="4966692"/>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Premium service adoption shows willingness to pay for faster delivery</a:t>
            </a:r>
            <a:endParaRPr lang="en-US" sz="1550" dirty="0"/>
          </a:p>
        </p:txBody>
      </p:sp>
      <p:sp>
        <p:nvSpPr>
          <p:cNvPr id="13" name="Shape 11"/>
          <p:cNvSpPr/>
          <p:nvPr/>
        </p:nvSpPr>
        <p:spPr>
          <a:xfrm>
            <a:off x="793790" y="6097786"/>
            <a:ext cx="5813941" cy="248007"/>
          </a:xfrm>
          <a:prstGeom prst="roundRect">
            <a:avLst>
              <a:gd name="adj" fmla="val 33612"/>
            </a:avLst>
          </a:prstGeom>
          <a:solidFill>
            <a:srgbClr val="080E26"/>
          </a:solidFill>
          <a:ln w="7620">
            <a:solidFill>
              <a:srgbClr val="E58A35"/>
            </a:solidFill>
            <a:prstDash val="solid"/>
          </a:ln>
        </p:spPr>
      </p:sp>
      <p:sp>
        <p:nvSpPr>
          <p:cNvPr id="14" name="Shape 12"/>
          <p:cNvSpPr/>
          <p:nvPr/>
        </p:nvSpPr>
        <p:spPr>
          <a:xfrm>
            <a:off x="793790" y="6097786"/>
            <a:ext cx="406956" cy="248007"/>
          </a:xfrm>
          <a:prstGeom prst="roundRect">
            <a:avLst>
              <a:gd name="adj" fmla="val 33612"/>
            </a:avLst>
          </a:prstGeom>
          <a:solidFill>
            <a:srgbClr val="FFA44F"/>
          </a:solidFill>
          <a:ln/>
        </p:spPr>
      </p:sp>
      <p:sp>
        <p:nvSpPr>
          <p:cNvPr id="15" name="Text 13"/>
          <p:cNvSpPr/>
          <p:nvPr/>
        </p:nvSpPr>
        <p:spPr>
          <a:xfrm>
            <a:off x="6756559" y="6097786"/>
            <a:ext cx="316587" cy="248007"/>
          </a:xfrm>
          <a:prstGeom prst="rect">
            <a:avLst/>
          </a:prstGeom>
          <a:noFill/>
          <a:ln/>
        </p:spPr>
        <p:txBody>
          <a:bodyPr wrap="none" lIns="0" tIns="0" rIns="0" bIns="0" rtlCol="0" anchor="t"/>
          <a:lstStyle/>
          <a:p>
            <a:pPr marL="0" indent="0" algn="l">
              <a:lnSpc>
                <a:spcPts val="1950"/>
              </a:lnSpc>
              <a:buNone/>
            </a:pPr>
            <a:r>
              <a:rPr lang="en-US" sz="1950" dirty="0">
                <a:solidFill>
                  <a:srgbClr val="EBECEF"/>
                </a:solidFill>
                <a:latin typeface="Fraunces Medium" pitchFamily="34" charset="0"/>
                <a:ea typeface="Fraunces Medium" pitchFamily="34" charset="-122"/>
                <a:cs typeface="Fraunces Medium" pitchFamily="34" charset="-120"/>
              </a:rPr>
              <a:t>7%</a:t>
            </a:r>
            <a:endParaRPr lang="en-US" sz="1950" dirty="0"/>
          </a:p>
        </p:txBody>
      </p:sp>
      <p:sp>
        <p:nvSpPr>
          <p:cNvPr id="16" name="Text 14"/>
          <p:cNvSpPr/>
          <p:nvPr/>
        </p:nvSpPr>
        <p:spPr>
          <a:xfrm>
            <a:off x="793790" y="65938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Same Day</a:t>
            </a:r>
            <a:endParaRPr lang="en-US" sz="1950" dirty="0"/>
          </a:p>
        </p:txBody>
      </p:sp>
      <p:sp>
        <p:nvSpPr>
          <p:cNvPr id="17" name="Text 15"/>
          <p:cNvSpPr/>
          <p:nvPr/>
        </p:nvSpPr>
        <p:spPr>
          <a:xfrm>
            <a:off x="793790" y="7102316"/>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Niche urgent delivery market with premium pricing potential</a:t>
            </a:r>
            <a:endParaRPr lang="en-US" sz="1550" dirty="0"/>
          </a:p>
        </p:txBody>
      </p:sp>
      <p:sp>
        <p:nvSpPr>
          <p:cNvPr id="18" name="Text 16"/>
          <p:cNvSpPr/>
          <p:nvPr/>
        </p:nvSpPr>
        <p:spPr>
          <a:xfrm>
            <a:off x="7564874" y="1682710"/>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Shipping mode analysis reveals a </a:t>
            </a:r>
            <a:r>
              <a:rPr lang="en-US" sz="1550" b="1" dirty="0">
                <a:solidFill>
                  <a:srgbClr val="8C98CA"/>
                </a:solidFill>
                <a:latin typeface="Epilogue" pitchFamily="34" charset="0"/>
                <a:ea typeface="Epilogue" pitchFamily="34" charset="-122"/>
                <a:cs typeface="Epilogue" pitchFamily="34" charset="-120"/>
              </a:rPr>
              <a:t>cost-optimization mindset</a:t>
            </a:r>
            <a:r>
              <a:rPr lang="en-US" sz="1550" dirty="0">
                <a:solidFill>
                  <a:srgbClr val="EBECEF"/>
                </a:solidFill>
                <a:latin typeface="Epilogue" pitchFamily="34" charset="0"/>
                <a:ea typeface="Epilogue" pitchFamily="34" charset="-122"/>
                <a:cs typeface="Epilogue" pitchFamily="34" charset="-120"/>
              </a:rPr>
              <a:t> among our customer base. With 73% preferring standard shipping options, customers prioritize value over speed, suggesting price sensitivity that should inform our logistics and pricing strategies.</a:t>
            </a:r>
            <a:endParaRPr lang="en-US" sz="1550" dirty="0"/>
          </a:p>
        </p:txBody>
      </p:sp>
      <p:sp>
        <p:nvSpPr>
          <p:cNvPr id="19" name="Text 17"/>
          <p:cNvSpPr/>
          <p:nvPr/>
        </p:nvSpPr>
        <p:spPr>
          <a:xfrm>
            <a:off x="7564874" y="3449003"/>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Key Insights:</a:t>
            </a:r>
            <a:endParaRPr lang="en-US" sz="1550" dirty="0"/>
          </a:p>
        </p:txBody>
      </p:sp>
      <p:sp>
        <p:nvSpPr>
          <p:cNvPr id="20" name="Text 18"/>
          <p:cNvSpPr/>
          <p:nvPr/>
        </p:nvSpPr>
        <p:spPr>
          <a:xfrm>
            <a:off x="7564874" y="394513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Standard Class (196 orders):</a:t>
            </a:r>
            <a:r>
              <a:rPr lang="en-US" sz="1550" dirty="0">
                <a:solidFill>
                  <a:srgbClr val="EBECEF"/>
                </a:solidFill>
                <a:latin typeface="Epilogue" pitchFamily="34" charset="0"/>
                <a:ea typeface="Epilogue" pitchFamily="34" charset="-122"/>
                <a:cs typeface="Epilogue" pitchFamily="34" charset="-120"/>
              </a:rPr>
              <a:t> Dominant preference indicating cost-conscious decision making</a:t>
            </a:r>
            <a:endParaRPr lang="en-US" sz="1550" dirty="0"/>
          </a:p>
        </p:txBody>
      </p:sp>
      <p:sp>
        <p:nvSpPr>
          <p:cNvPr id="21" name="Text 19"/>
          <p:cNvSpPr/>
          <p:nvPr/>
        </p:nvSpPr>
        <p:spPr>
          <a:xfrm>
            <a:off x="7564874" y="464962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First Class (72 orders):</a:t>
            </a:r>
            <a:r>
              <a:rPr lang="en-US" sz="1550" dirty="0">
                <a:solidFill>
                  <a:srgbClr val="EBECEF"/>
                </a:solidFill>
                <a:latin typeface="Epilogue" pitchFamily="34" charset="0"/>
                <a:ea typeface="Epilogue" pitchFamily="34" charset="-122"/>
                <a:cs typeface="Epilogue" pitchFamily="34" charset="-120"/>
              </a:rPr>
              <a:t> Significant premium service adoption shows segmented needs</a:t>
            </a:r>
            <a:endParaRPr lang="en-US" sz="1550" dirty="0"/>
          </a:p>
        </p:txBody>
      </p:sp>
      <p:sp>
        <p:nvSpPr>
          <p:cNvPr id="22" name="Text 20"/>
          <p:cNvSpPr/>
          <p:nvPr/>
        </p:nvSpPr>
        <p:spPr>
          <a:xfrm>
            <a:off x="7564874" y="535412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Same Day (25 orders):</a:t>
            </a:r>
            <a:r>
              <a:rPr lang="en-US" sz="1550" dirty="0">
                <a:solidFill>
                  <a:srgbClr val="EBECEF"/>
                </a:solidFill>
                <a:latin typeface="Epilogue" pitchFamily="34" charset="0"/>
                <a:ea typeface="Epilogue" pitchFamily="34" charset="-122"/>
                <a:cs typeface="Epilogue" pitchFamily="34" charset="-120"/>
              </a:rPr>
              <a:t> Small but valuable urgent delivery niche</a:t>
            </a:r>
            <a:endParaRPr lang="en-US" sz="1550" dirty="0"/>
          </a:p>
        </p:txBody>
      </p:sp>
      <p:sp>
        <p:nvSpPr>
          <p:cNvPr id="23" name="Text 21"/>
          <p:cNvSpPr/>
          <p:nvPr/>
        </p:nvSpPr>
        <p:spPr>
          <a:xfrm>
            <a:off x="7564874" y="6167795"/>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This distribution suggests opportunities for shipping cost optimization and tiered service offerings that balance customer value expectations with operational efficiency.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6992" y="889992"/>
            <a:ext cx="12998053" cy="544473"/>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Fraunces Medium" pitchFamily="34" charset="0"/>
                <a:ea typeface="Fraunces Medium" pitchFamily="34" charset="-122"/>
                <a:cs typeface="Fraunces Medium" pitchFamily="34" charset="-120"/>
              </a:rPr>
              <a:t>Strategic Recommendations: Growth &amp; Optimization Blueprint</a:t>
            </a:r>
            <a:endParaRPr lang="en-US" sz="3400" dirty="0"/>
          </a:p>
        </p:txBody>
      </p:sp>
      <p:pic>
        <p:nvPicPr>
          <p:cNvPr id="3" name="Image 0" descr="preencoded.png"/>
          <p:cNvPicPr>
            <a:picLocks noChangeAspect="1"/>
          </p:cNvPicPr>
          <p:nvPr/>
        </p:nvPicPr>
        <p:blipFill>
          <a:blip r:embed="rId3"/>
          <a:stretch>
            <a:fillRect/>
          </a:stretch>
        </p:blipFill>
        <p:spPr>
          <a:xfrm>
            <a:off x="696992" y="1782961"/>
            <a:ext cx="871299" cy="1945124"/>
          </a:xfrm>
          <a:prstGeom prst="rect">
            <a:avLst/>
          </a:prstGeom>
        </p:spPr>
      </p:pic>
      <p:sp>
        <p:nvSpPr>
          <p:cNvPr id="4" name="Text 1"/>
          <p:cNvSpPr/>
          <p:nvPr/>
        </p:nvSpPr>
        <p:spPr>
          <a:xfrm>
            <a:off x="1742480" y="1957149"/>
            <a:ext cx="2312194" cy="272296"/>
          </a:xfrm>
          <a:prstGeom prst="rect">
            <a:avLst/>
          </a:prstGeom>
          <a:noFill/>
          <a:ln/>
        </p:spPr>
        <p:txBody>
          <a:bodyPr wrap="none" lIns="0" tIns="0" rIns="0" bIns="0" rtlCol="0" anchor="t"/>
          <a:lstStyle/>
          <a:p>
            <a:pPr marL="0" indent="0" algn="l">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Revenue Optimization</a:t>
            </a:r>
            <a:endParaRPr lang="en-US" sz="1700" dirty="0"/>
          </a:p>
        </p:txBody>
      </p:sp>
      <p:sp>
        <p:nvSpPr>
          <p:cNvPr id="5" name="Text 2"/>
          <p:cNvSpPr/>
          <p:nvPr/>
        </p:nvSpPr>
        <p:spPr>
          <a:xfrm>
            <a:off x="1742480" y="2333982"/>
            <a:ext cx="12190928" cy="557689"/>
          </a:xfrm>
          <a:prstGeom prst="rect">
            <a:avLst/>
          </a:prstGeom>
          <a:noFill/>
          <a:ln/>
        </p:spPr>
        <p:txBody>
          <a:bodyPr wrap="square" lIns="0" tIns="0" rIns="0" bIns="0" rtlCol="0" anchor="t"/>
          <a:lstStyle/>
          <a:p>
            <a:pPr marL="0" indent="0" algn="l">
              <a:lnSpc>
                <a:spcPts val="2150"/>
              </a:lnSpc>
              <a:buNone/>
            </a:pPr>
            <a:r>
              <a:rPr lang="en-US" sz="1350" b="1" dirty="0">
                <a:solidFill>
                  <a:srgbClr val="EBECEF"/>
                </a:solidFill>
                <a:latin typeface="Epilogue" pitchFamily="34" charset="0"/>
                <a:ea typeface="Epilogue" pitchFamily="34" charset="-122"/>
                <a:cs typeface="Epilogue" pitchFamily="34" charset="-120"/>
              </a:rPr>
              <a:t>West Region Expansion:</a:t>
            </a:r>
            <a:r>
              <a:rPr lang="en-US" sz="1350" dirty="0">
                <a:solidFill>
                  <a:srgbClr val="EBECEF"/>
                </a:solidFill>
                <a:latin typeface="Epilogue" pitchFamily="34" charset="0"/>
                <a:ea typeface="Epilogue" pitchFamily="34" charset="-122"/>
                <a:cs typeface="Epilogue" pitchFamily="34" charset="-120"/>
              </a:rPr>
              <a:t> Replicate the 41% regional dominance model in underperforming markets. Analyze success factors including customer demographics, product preferences, and operational practices.</a:t>
            </a:r>
            <a:endParaRPr lang="en-US" sz="1350" dirty="0"/>
          </a:p>
        </p:txBody>
      </p:sp>
      <p:sp>
        <p:nvSpPr>
          <p:cNvPr id="6" name="Text 3"/>
          <p:cNvSpPr/>
          <p:nvPr/>
        </p:nvSpPr>
        <p:spPr>
          <a:xfrm>
            <a:off x="1742480" y="2996208"/>
            <a:ext cx="12190928" cy="557689"/>
          </a:xfrm>
          <a:prstGeom prst="rect">
            <a:avLst/>
          </a:prstGeom>
          <a:noFill/>
          <a:ln/>
        </p:spPr>
        <p:txBody>
          <a:bodyPr wrap="square" lIns="0" tIns="0" rIns="0" bIns="0" rtlCol="0" anchor="t"/>
          <a:lstStyle/>
          <a:p>
            <a:pPr marL="0" indent="0" algn="l">
              <a:lnSpc>
                <a:spcPts val="2150"/>
              </a:lnSpc>
              <a:buNone/>
            </a:pPr>
            <a:r>
              <a:rPr lang="en-US" sz="1350" b="1" dirty="0">
                <a:solidFill>
                  <a:srgbClr val="EBECEF"/>
                </a:solidFill>
                <a:latin typeface="Epilogue" pitchFamily="34" charset="0"/>
                <a:ea typeface="Epilogue" pitchFamily="34" charset="-122"/>
                <a:cs typeface="Epilogue" pitchFamily="34" charset="-120"/>
              </a:rPr>
              <a:t>Corporate Segment Growth:</a:t>
            </a:r>
            <a:r>
              <a:rPr lang="en-US" sz="1350" dirty="0">
                <a:solidFill>
                  <a:srgbClr val="EBECEF"/>
                </a:solidFill>
                <a:latin typeface="Epilogue" pitchFamily="34" charset="0"/>
                <a:ea typeface="Epilogue" pitchFamily="34" charset="-122"/>
                <a:cs typeface="Epilogue" pitchFamily="34" charset="-120"/>
              </a:rPr>
              <a:t> Leverage 32% B2B share to develop enterprise solutions and bulk order programs that increase average order value and customer lifetime value.</a:t>
            </a:r>
            <a:endParaRPr lang="en-US" sz="1350" dirty="0"/>
          </a:p>
        </p:txBody>
      </p:sp>
      <p:pic>
        <p:nvPicPr>
          <p:cNvPr id="7" name="Image 1" descr="preencoded.png"/>
          <p:cNvPicPr>
            <a:picLocks noChangeAspect="1"/>
          </p:cNvPicPr>
          <p:nvPr/>
        </p:nvPicPr>
        <p:blipFill>
          <a:blip r:embed="rId4"/>
          <a:stretch>
            <a:fillRect/>
          </a:stretch>
        </p:blipFill>
        <p:spPr>
          <a:xfrm>
            <a:off x="696992" y="3728085"/>
            <a:ext cx="871299" cy="1945124"/>
          </a:xfrm>
          <a:prstGeom prst="rect">
            <a:avLst/>
          </a:prstGeom>
        </p:spPr>
      </p:pic>
      <p:sp>
        <p:nvSpPr>
          <p:cNvPr id="8" name="Text 4"/>
          <p:cNvSpPr/>
          <p:nvPr/>
        </p:nvSpPr>
        <p:spPr>
          <a:xfrm>
            <a:off x="1742480" y="3902273"/>
            <a:ext cx="2178368" cy="272296"/>
          </a:xfrm>
          <a:prstGeom prst="rect">
            <a:avLst/>
          </a:prstGeom>
          <a:noFill/>
          <a:ln/>
        </p:spPr>
        <p:txBody>
          <a:bodyPr wrap="none" lIns="0" tIns="0" rIns="0" bIns="0" rtlCol="0" anchor="t"/>
          <a:lstStyle/>
          <a:p>
            <a:pPr marL="0" indent="0" algn="l">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Product Strategy</a:t>
            </a:r>
            <a:endParaRPr lang="en-US" sz="1700" dirty="0"/>
          </a:p>
        </p:txBody>
      </p:sp>
      <p:sp>
        <p:nvSpPr>
          <p:cNvPr id="9" name="Text 5"/>
          <p:cNvSpPr/>
          <p:nvPr/>
        </p:nvSpPr>
        <p:spPr>
          <a:xfrm>
            <a:off x="1742480" y="4279106"/>
            <a:ext cx="12190928" cy="557689"/>
          </a:xfrm>
          <a:prstGeom prst="rect">
            <a:avLst/>
          </a:prstGeom>
          <a:noFill/>
          <a:ln/>
        </p:spPr>
        <p:txBody>
          <a:bodyPr wrap="square" lIns="0" tIns="0" rIns="0" bIns="0" rtlCol="0" anchor="t"/>
          <a:lstStyle/>
          <a:p>
            <a:pPr marL="0" indent="0" algn="l">
              <a:lnSpc>
                <a:spcPts val="2150"/>
              </a:lnSpc>
              <a:buNone/>
            </a:pPr>
            <a:r>
              <a:rPr lang="en-US" sz="1350" b="1" dirty="0">
                <a:solidFill>
                  <a:srgbClr val="EBECEF"/>
                </a:solidFill>
                <a:latin typeface="Epilogue" pitchFamily="34" charset="0"/>
                <a:ea typeface="Epilogue" pitchFamily="34" charset="-122"/>
                <a:cs typeface="Epilogue" pitchFamily="34" charset="-120"/>
              </a:rPr>
              <a:t>Office Supplies Focus:</a:t>
            </a:r>
            <a:r>
              <a:rPr lang="en-US" sz="1350" dirty="0">
                <a:solidFill>
                  <a:srgbClr val="EBECEF"/>
                </a:solidFill>
                <a:latin typeface="Epilogue" pitchFamily="34" charset="0"/>
                <a:ea typeface="Epilogue" pitchFamily="34" charset="-122"/>
                <a:cs typeface="Epilogue" pitchFamily="34" charset="-120"/>
              </a:rPr>
              <a:t> Build on 3.6K unit leadership with premium line extensions and subscription services for consumable products with repeat purchase patterns.</a:t>
            </a:r>
            <a:endParaRPr lang="en-US" sz="1350" dirty="0"/>
          </a:p>
        </p:txBody>
      </p:sp>
      <p:sp>
        <p:nvSpPr>
          <p:cNvPr id="10" name="Text 6"/>
          <p:cNvSpPr/>
          <p:nvPr/>
        </p:nvSpPr>
        <p:spPr>
          <a:xfrm>
            <a:off x="1742480" y="4941332"/>
            <a:ext cx="12190928" cy="557689"/>
          </a:xfrm>
          <a:prstGeom prst="rect">
            <a:avLst/>
          </a:prstGeom>
          <a:noFill/>
          <a:ln/>
        </p:spPr>
        <p:txBody>
          <a:bodyPr wrap="square" lIns="0" tIns="0" rIns="0" bIns="0" rtlCol="0" anchor="t"/>
          <a:lstStyle/>
          <a:p>
            <a:pPr marL="0" indent="0" algn="l">
              <a:lnSpc>
                <a:spcPts val="2150"/>
              </a:lnSpc>
              <a:buNone/>
            </a:pPr>
            <a:r>
              <a:rPr lang="en-US" sz="1350" b="1" dirty="0">
                <a:solidFill>
                  <a:srgbClr val="EBECEF"/>
                </a:solidFill>
                <a:latin typeface="Epilogue" pitchFamily="34" charset="0"/>
                <a:ea typeface="Epilogue" pitchFamily="34" charset="-122"/>
                <a:cs typeface="Epilogue" pitchFamily="34" charset="-120"/>
              </a:rPr>
              <a:t>Technology Premium:</a:t>
            </a:r>
            <a:r>
              <a:rPr lang="en-US" sz="1350" dirty="0">
                <a:solidFill>
                  <a:srgbClr val="EBECEF"/>
                </a:solidFill>
                <a:latin typeface="Epilogue" pitchFamily="34" charset="0"/>
                <a:ea typeface="Epilogue" pitchFamily="34" charset="-122"/>
                <a:cs typeface="Epilogue" pitchFamily="34" charset="-120"/>
              </a:rPr>
              <a:t> Enhance the 1.1K technology category through targeted promotions and bundle offerings to maximize high-margin opportunities.</a:t>
            </a:r>
            <a:endParaRPr lang="en-US" sz="1350" dirty="0"/>
          </a:p>
        </p:txBody>
      </p:sp>
      <p:pic>
        <p:nvPicPr>
          <p:cNvPr id="11" name="Image 2" descr="preencoded.png"/>
          <p:cNvPicPr>
            <a:picLocks noChangeAspect="1"/>
          </p:cNvPicPr>
          <p:nvPr/>
        </p:nvPicPr>
        <p:blipFill>
          <a:blip r:embed="rId5"/>
          <a:stretch>
            <a:fillRect/>
          </a:stretch>
        </p:blipFill>
        <p:spPr>
          <a:xfrm>
            <a:off x="696992" y="5673209"/>
            <a:ext cx="871299" cy="1666280"/>
          </a:xfrm>
          <a:prstGeom prst="rect">
            <a:avLst/>
          </a:prstGeom>
        </p:spPr>
      </p:pic>
      <p:sp>
        <p:nvSpPr>
          <p:cNvPr id="12" name="Text 7"/>
          <p:cNvSpPr/>
          <p:nvPr/>
        </p:nvSpPr>
        <p:spPr>
          <a:xfrm>
            <a:off x="1742480" y="5847398"/>
            <a:ext cx="2336125" cy="272296"/>
          </a:xfrm>
          <a:prstGeom prst="rect">
            <a:avLst/>
          </a:prstGeom>
          <a:noFill/>
          <a:ln/>
        </p:spPr>
        <p:txBody>
          <a:bodyPr wrap="none" lIns="0" tIns="0" rIns="0" bIns="0" rtlCol="0" anchor="t"/>
          <a:lstStyle/>
          <a:p>
            <a:pPr marL="0" indent="0" algn="l">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Operational Efficiency</a:t>
            </a:r>
            <a:endParaRPr lang="en-US" sz="1700" dirty="0"/>
          </a:p>
        </p:txBody>
      </p:sp>
      <p:sp>
        <p:nvSpPr>
          <p:cNvPr id="13" name="Text 8"/>
          <p:cNvSpPr/>
          <p:nvPr/>
        </p:nvSpPr>
        <p:spPr>
          <a:xfrm>
            <a:off x="1742480" y="6224230"/>
            <a:ext cx="12190928" cy="278844"/>
          </a:xfrm>
          <a:prstGeom prst="rect">
            <a:avLst/>
          </a:prstGeom>
          <a:noFill/>
          <a:ln/>
        </p:spPr>
        <p:txBody>
          <a:bodyPr wrap="none" lIns="0" tIns="0" rIns="0" bIns="0" rtlCol="0" anchor="t"/>
          <a:lstStyle/>
          <a:p>
            <a:pPr marL="0" indent="0" algn="l">
              <a:lnSpc>
                <a:spcPts val="2150"/>
              </a:lnSpc>
              <a:buNone/>
            </a:pPr>
            <a:r>
              <a:rPr lang="en-US" sz="1350" b="1" dirty="0">
                <a:solidFill>
                  <a:srgbClr val="EBECEF"/>
                </a:solidFill>
                <a:latin typeface="Epilogue" pitchFamily="34" charset="0"/>
                <a:ea typeface="Epilogue" pitchFamily="34" charset="-122"/>
                <a:cs typeface="Epilogue" pitchFamily="34" charset="-120"/>
              </a:rPr>
              <a:t>Payment Digitization:</a:t>
            </a:r>
            <a:r>
              <a:rPr lang="en-US" sz="1350" dirty="0">
                <a:solidFill>
                  <a:srgbClr val="EBECEF"/>
                </a:solidFill>
                <a:latin typeface="Epilogue" pitchFamily="34" charset="0"/>
                <a:ea typeface="Epilogue" pitchFamily="34" charset="-122"/>
                <a:cs typeface="Epilogue" pitchFamily="34" charset="-120"/>
              </a:rPr>
              <a:t> Reduce 40% COD dependency through online payment incentives, improving cash flow and reducing processing costs.</a:t>
            </a:r>
            <a:endParaRPr lang="en-US" sz="1350" dirty="0"/>
          </a:p>
        </p:txBody>
      </p:sp>
      <p:sp>
        <p:nvSpPr>
          <p:cNvPr id="14" name="Text 9"/>
          <p:cNvSpPr/>
          <p:nvPr/>
        </p:nvSpPr>
        <p:spPr>
          <a:xfrm>
            <a:off x="1742480" y="6607612"/>
            <a:ext cx="12190928" cy="557689"/>
          </a:xfrm>
          <a:prstGeom prst="rect">
            <a:avLst/>
          </a:prstGeom>
          <a:noFill/>
          <a:ln/>
        </p:spPr>
        <p:txBody>
          <a:bodyPr wrap="square" lIns="0" tIns="0" rIns="0" bIns="0" rtlCol="0" anchor="t"/>
          <a:lstStyle/>
          <a:p>
            <a:pPr marL="0" indent="0" algn="l">
              <a:lnSpc>
                <a:spcPts val="2150"/>
              </a:lnSpc>
              <a:buNone/>
            </a:pPr>
            <a:r>
              <a:rPr lang="en-US" sz="1350" b="1" dirty="0">
                <a:solidFill>
                  <a:srgbClr val="EBECEF"/>
                </a:solidFill>
                <a:latin typeface="Epilogue" pitchFamily="34" charset="0"/>
                <a:ea typeface="Epilogue" pitchFamily="34" charset="-122"/>
                <a:cs typeface="Epilogue" pitchFamily="34" charset="-120"/>
              </a:rPr>
              <a:t>Seasonal Planning:</a:t>
            </a:r>
            <a:r>
              <a:rPr lang="en-US" sz="1350" dirty="0">
                <a:solidFill>
                  <a:srgbClr val="EBECEF"/>
                </a:solidFill>
                <a:latin typeface="Epilogue" pitchFamily="34" charset="0"/>
                <a:ea typeface="Epilogue" pitchFamily="34" charset="-122"/>
                <a:cs typeface="Epilogue" pitchFamily="34" charset="-120"/>
              </a:rPr>
              <a:t> Capitalize on Q4 surge patterns with enhanced inventory management and logistics scaling to maximize December's 3x growth potential.</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1280</Words>
  <Application>Microsoft Office PowerPoint</Application>
  <PresentationFormat>Custom</PresentationFormat>
  <Paragraphs>130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Epilogue</vt:lpstr>
      <vt:lpstr>Arial</vt:lpstr>
      <vt:lpstr>Fraunces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vikas mewada</cp:lastModifiedBy>
  <cp:revision>2</cp:revision>
  <dcterms:created xsi:type="dcterms:W3CDTF">2025-09-21T16:11:06Z</dcterms:created>
  <dcterms:modified xsi:type="dcterms:W3CDTF">2025-09-21T16:12:46Z</dcterms:modified>
</cp:coreProperties>
</file>